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spreadsheetml.sheet" PartName="/ppt/embeddings/Microsoft_Excel_Sheet8.xlsx"/>
  <Override ContentType="application/vnd.openxmlformats-officedocument.spreadsheetml.sheet" PartName="/ppt/embeddings/Microsoft_Excel_Sheet3.xlsx"/>
  <Override ContentType="application/vnd.openxmlformats-officedocument.spreadsheetml.sheet" PartName="/ppt/embeddings/Microsoft_Excel_Sheet4.xlsx"/>
  <Override ContentType="application/vnd.openxmlformats-officedocument.spreadsheetml.sheet" PartName="/ppt/embeddings/Microsoft_Excel_Sheet7.xlsx"/>
  <Override ContentType="application/vnd.openxmlformats-officedocument.spreadsheetml.sheet" PartName="/ppt/embeddings/Microsoft_Excel_Sheet2.xlsx"/>
  <Override ContentType="application/vnd.openxmlformats-officedocument.spreadsheetml.sheet" PartName="/ppt/embeddings/Microsoft_Excel_Sheet5.xlsx"/>
  <Override ContentType="application/vnd.openxmlformats-officedocument.spreadsheetml.sheet" PartName="/ppt/embeddings/Microsoft_Excel_Sheet6.xlsx"/>
  <Override ContentType="application/vnd.openxmlformats-officedocument.spreadsheetml.sheet" PartName="/ppt/embeddings/Microsoft_Excel_Sheet9.xlsx"/>
  <Override ContentType="application/vnd.openxmlformats-officedocument.spreadsheetml.sheet" PartName="/ppt/embeddings/Microsoft_Excel_Sheet1.xlsx"/>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9" r:id="rId6"/>
    <p:sldMasterId id="2147483666" r:id="rId7"/>
    <p:sldMasterId id="2147483671" r:id="rId8"/>
    <p:sldMasterId id="2147483676" r:id="rId9"/>
    <p:sldMasterId id="2147483681" r:id="rId10"/>
    <p:sldMasterId id="2147483686" r:id="rId11"/>
    <p:sldMasterId id="214748369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Lst>
  <p:sldSz cy="6858000" cx="12192000"/>
  <p:notesSz cx="7010400" cy="9296400"/>
  <p:embeddedFontLst>
    <p:embeddedFont>
      <p:font typeface="Libre Franklin"/>
      <p:regular r:id="rId86"/>
      <p:bold r:id="rId87"/>
      <p:italic r:id="rId88"/>
      <p:boldItalic r:id="rId89"/>
    </p:embeddedFont>
    <p:embeddedFont>
      <p:font typeface="Encode Sans Black"/>
      <p:bold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09">
          <p15:clr>
            <a:srgbClr val="A4A3A4"/>
          </p15:clr>
        </p15:guide>
        <p15:guide id="2" pos="4597">
          <p15:clr>
            <a:srgbClr val="A4A3A4"/>
          </p15:clr>
        </p15:guide>
      </p15:sldGuideLst>
    </p:ext>
    <p:ext uri="http://customooxmlschemas.google.com/">
      <go:slidesCustomData xmlns:go="http://customooxmlschemas.google.com/" r:id="rId91" roundtripDataSignature="AMtx7mg94hJKKdHqIxQycHF6PDtR8ClC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9E143B-C62F-40CF-8C8F-6149E9B2A06D}">
  <a:tblStyle styleId="{8A9E143B-C62F-40CF-8C8F-6149E9B2A06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09" orient="horz"/>
        <p:guide pos="459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84" Type="http://schemas.openxmlformats.org/officeDocument/2006/relationships/slide" Target="slides/slide71.xml"/><Relationship Id="rId83" Type="http://schemas.openxmlformats.org/officeDocument/2006/relationships/slide" Target="slides/slide70.xml"/><Relationship Id="rId42" Type="http://schemas.openxmlformats.org/officeDocument/2006/relationships/slide" Target="slides/slide29.xml"/><Relationship Id="rId86" Type="http://schemas.openxmlformats.org/officeDocument/2006/relationships/font" Target="fonts/LibreFranklin-regular.fntdata"/><Relationship Id="rId41" Type="http://schemas.openxmlformats.org/officeDocument/2006/relationships/slide" Target="slides/slide28.xml"/><Relationship Id="rId85" Type="http://schemas.openxmlformats.org/officeDocument/2006/relationships/slide" Target="slides/slide72.xml"/><Relationship Id="rId44" Type="http://schemas.openxmlformats.org/officeDocument/2006/relationships/slide" Target="slides/slide31.xml"/><Relationship Id="rId88" Type="http://schemas.openxmlformats.org/officeDocument/2006/relationships/font" Target="fonts/LibreFranklin-italic.fntdata"/><Relationship Id="rId43" Type="http://schemas.openxmlformats.org/officeDocument/2006/relationships/slide" Target="slides/slide30.xml"/><Relationship Id="rId87" Type="http://schemas.openxmlformats.org/officeDocument/2006/relationships/font" Target="fonts/LibreFranklin-bold.fntdata"/><Relationship Id="rId46" Type="http://schemas.openxmlformats.org/officeDocument/2006/relationships/slide" Target="slides/slide33.xml"/><Relationship Id="rId45" Type="http://schemas.openxmlformats.org/officeDocument/2006/relationships/slide" Target="slides/slide32.xml"/><Relationship Id="rId89" Type="http://schemas.openxmlformats.org/officeDocument/2006/relationships/font" Target="fonts/LibreFranklin-boldItalic.fntdata"/><Relationship Id="rId80" Type="http://schemas.openxmlformats.org/officeDocument/2006/relationships/slide" Target="slides/slide67.xml"/><Relationship Id="rId82" Type="http://schemas.openxmlformats.org/officeDocument/2006/relationships/slide" Target="slides/slide69.xml"/><Relationship Id="rId81" Type="http://schemas.openxmlformats.org/officeDocument/2006/relationships/slide" Target="slides/slide6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5.xml"/><Relationship Id="rId47" Type="http://schemas.openxmlformats.org/officeDocument/2006/relationships/slide" Target="slides/slide34.xml"/><Relationship Id="rId49" Type="http://schemas.openxmlformats.org/officeDocument/2006/relationships/slide" Target="slides/slide36.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0.xml"/><Relationship Id="rId72" Type="http://schemas.openxmlformats.org/officeDocument/2006/relationships/slide" Target="slides/slide59.xml"/><Relationship Id="rId31" Type="http://schemas.openxmlformats.org/officeDocument/2006/relationships/slide" Target="slides/slide18.xml"/><Relationship Id="rId75" Type="http://schemas.openxmlformats.org/officeDocument/2006/relationships/slide" Target="slides/slide62.xml"/><Relationship Id="rId30" Type="http://schemas.openxmlformats.org/officeDocument/2006/relationships/slide" Target="slides/slide17.xml"/><Relationship Id="rId74" Type="http://schemas.openxmlformats.org/officeDocument/2006/relationships/slide" Target="slides/slide61.xml"/><Relationship Id="rId33" Type="http://schemas.openxmlformats.org/officeDocument/2006/relationships/slide" Target="slides/slide20.xml"/><Relationship Id="rId77" Type="http://schemas.openxmlformats.org/officeDocument/2006/relationships/slide" Target="slides/slide64.xml"/><Relationship Id="rId32" Type="http://schemas.openxmlformats.org/officeDocument/2006/relationships/slide" Target="slides/slide19.xml"/><Relationship Id="rId76" Type="http://schemas.openxmlformats.org/officeDocument/2006/relationships/slide" Target="slides/slide63.xml"/><Relationship Id="rId35" Type="http://schemas.openxmlformats.org/officeDocument/2006/relationships/slide" Target="slides/slide22.xml"/><Relationship Id="rId79" Type="http://schemas.openxmlformats.org/officeDocument/2006/relationships/slide" Target="slides/slide66.xml"/><Relationship Id="rId34" Type="http://schemas.openxmlformats.org/officeDocument/2006/relationships/slide" Target="slides/slide21.xml"/><Relationship Id="rId78" Type="http://schemas.openxmlformats.org/officeDocument/2006/relationships/slide" Target="slides/slide65.xml"/><Relationship Id="rId71" Type="http://schemas.openxmlformats.org/officeDocument/2006/relationships/slide" Target="slides/slide58.xml"/><Relationship Id="rId70" Type="http://schemas.openxmlformats.org/officeDocument/2006/relationships/slide" Target="slides/slide57.xml"/><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slide" Target="slides/slide26.xml"/><Relationship Id="rId38" Type="http://schemas.openxmlformats.org/officeDocument/2006/relationships/slide" Target="slides/slide25.xml"/><Relationship Id="rId62" Type="http://schemas.openxmlformats.org/officeDocument/2006/relationships/slide" Target="slides/slide49.xml"/><Relationship Id="rId61" Type="http://schemas.openxmlformats.org/officeDocument/2006/relationships/slide" Target="slides/slide48.xml"/><Relationship Id="rId20" Type="http://schemas.openxmlformats.org/officeDocument/2006/relationships/slide" Target="slides/slide7.xml"/><Relationship Id="rId64" Type="http://schemas.openxmlformats.org/officeDocument/2006/relationships/slide" Target="slides/slide51.xml"/><Relationship Id="rId63" Type="http://schemas.openxmlformats.org/officeDocument/2006/relationships/slide" Target="slides/slide50.xml"/><Relationship Id="rId22" Type="http://schemas.openxmlformats.org/officeDocument/2006/relationships/slide" Target="slides/slide9.xml"/><Relationship Id="rId66" Type="http://schemas.openxmlformats.org/officeDocument/2006/relationships/slide" Target="slides/slide53.xml"/><Relationship Id="rId21" Type="http://schemas.openxmlformats.org/officeDocument/2006/relationships/slide" Target="slides/slide8.xml"/><Relationship Id="rId65" Type="http://schemas.openxmlformats.org/officeDocument/2006/relationships/slide" Target="slides/slide52.xml"/><Relationship Id="rId24" Type="http://schemas.openxmlformats.org/officeDocument/2006/relationships/slide" Target="slides/slide11.xml"/><Relationship Id="rId68" Type="http://schemas.openxmlformats.org/officeDocument/2006/relationships/slide" Target="slides/slide55.xml"/><Relationship Id="rId23" Type="http://schemas.openxmlformats.org/officeDocument/2006/relationships/slide" Target="slides/slide10.xml"/><Relationship Id="rId67" Type="http://schemas.openxmlformats.org/officeDocument/2006/relationships/slide" Target="slides/slide54.xml"/><Relationship Id="rId60" Type="http://schemas.openxmlformats.org/officeDocument/2006/relationships/slide" Target="slides/slide47.xml"/><Relationship Id="rId26" Type="http://schemas.openxmlformats.org/officeDocument/2006/relationships/slide" Target="slides/slide13.xml"/><Relationship Id="rId25" Type="http://schemas.openxmlformats.org/officeDocument/2006/relationships/slide" Target="slides/slide12.xml"/><Relationship Id="rId69" Type="http://schemas.openxmlformats.org/officeDocument/2006/relationships/slide" Target="slides/slide56.xml"/><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slide" Target="slides/slide38.xml"/><Relationship Id="rId50" Type="http://schemas.openxmlformats.org/officeDocument/2006/relationships/slide" Target="slides/slide37.xml"/><Relationship Id="rId53" Type="http://schemas.openxmlformats.org/officeDocument/2006/relationships/slide" Target="slides/slide40.xml"/><Relationship Id="rId52" Type="http://schemas.openxmlformats.org/officeDocument/2006/relationships/slide" Target="slides/slide39.xml"/><Relationship Id="rId11" Type="http://schemas.openxmlformats.org/officeDocument/2006/relationships/slideMaster" Target="slideMasters/slideMaster7.xml"/><Relationship Id="rId55" Type="http://schemas.openxmlformats.org/officeDocument/2006/relationships/slide" Target="slides/slide42.xml"/><Relationship Id="rId10" Type="http://schemas.openxmlformats.org/officeDocument/2006/relationships/slideMaster" Target="slideMasters/slideMaster6.xml"/><Relationship Id="rId54" Type="http://schemas.openxmlformats.org/officeDocument/2006/relationships/slide" Target="slides/slide41.xml"/><Relationship Id="rId13" Type="http://schemas.openxmlformats.org/officeDocument/2006/relationships/notesMaster" Target="notesMasters/notesMaster1.xml"/><Relationship Id="rId57" Type="http://schemas.openxmlformats.org/officeDocument/2006/relationships/slide" Target="slides/slide44.xml"/><Relationship Id="rId12" Type="http://schemas.openxmlformats.org/officeDocument/2006/relationships/slideMaster" Target="slideMasters/slideMaster8.xml"/><Relationship Id="rId56" Type="http://schemas.openxmlformats.org/officeDocument/2006/relationships/slide" Target="slides/slide43.xml"/><Relationship Id="rId91" Type="http://customschemas.google.com/relationships/presentationmetadata" Target="metadata"/><Relationship Id="rId90" Type="http://schemas.openxmlformats.org/officeDocument/2006/relationships/font" Target="fonts/EncodeSansBlack-bold.fntdata"/><Relationship Id="rId15" Type="http://schemas.openxmlformats.org/officeDocument/2006/relationships/slide" Target="slides/slide2.xml"/><Relationship Id="rId59" Type="http://schemas.openxmlformats.org/officeDocument/2006/relationships/slide" Target="slides/slide46.xml"/><Relationship Id="rId14" Type="http://schemas.openxmlformats.org/officeDocument/2006/relationships/slide" Target="slides/slide1.xml"/><Relationship Id="rId58" Type="http://schemas.openxmlformats.org/officeDocument/2006/relationships/slide" Target="slides/slide45.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56" name="Google Shape;256;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18" name="Google Shape;318;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24" name="Google Shape;324;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30" name="Google Shape;330;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36" name="Google Shape;336;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42" name="Google Shape;342;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47" name="Google Shape;347;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53" name="Google Shape;353;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127fed1036_0_2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9" name="Google Shape;359;g2127fed1036_0_28:notes"/>
          <p:cNvSpPr/>
          <p:nvPr>
            <p:ph idx="2" type="sldImg"/>
          </p:nvPr>
        </p:nvSpPr>
        <p:spPr>
          <a:xfrm>
            <a:off x="717563"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127fed1036_0_3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5" name="Google Shape;365;g2127fed1036_0_33:notes"/>
          <p:cNvSpPr/>
          <p:nvPr>
            <p:ph idx="2" type="sldImg"/>
          </p:nvPr>
        </p:nvSpPr>
        <p:spPr>
          <a:xfrm>
            <a:off x="717563"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70" name="Google Shape;370;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62" name="Google Shape;262;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76" name="Google Shape;376;p3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2" name="Google Shape;382;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8" name="Google Shape;388;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94" name="Google Shape;394;p23:notes"/>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95" name="Google Shape;395;p2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03" name="Google Shape;403;p24:notes"/>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04" name="Google Shape;404;p2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12" name="Google Shape;412;p25:notes"/>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13" name="Google Shape;413;p2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1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21" name="Google Shape;421;p12:notes"/>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22" name="Google Shape;422;p1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30" name="Google Shape;430;p26:notes"/>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31" name="Google Shape;431;p2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38" name="Google Shape;438;p4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3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rPr lang="en"/>
              <a:t>The chair was decided on Sept. 8.</a:t>
            </a:r>
            <a:endParaRPr/>
          </a:p>
        </p:txBody>
      </p:sp>
      <p:sp>
        <p:nvSpPr>
          <p:cNvPr id="445" name="Google Shape;445;p3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69" name="Google Shape;269;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4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rPr lang="en"/>
              <a:t>Administrative review schedule. 10 positions are possible for review this year, 2022-2023. </a:t>
            </a:r>
            <a:endParaRPr/>
          </a:p>
        </p:txBody>
      </p:sp>
      <p:sp>
        <p:nvSpPr>
          <p:cNvPr id="452" name="Google Shape;452;p4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5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5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rPr lang="en"/>
              <a:t>Andy Careaga indicated his plans to retire. The committee agreed to remove him from the list. A review would be moot.</a:t>
            </a:r>
            <a:endParaRPr/>
          </a:p>
        </p:txBody>
      </p:sp>
      <p:sp>
        <p:nvSpPr>
          <p:cNvPr id="461" name="Google Shape;461;p5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5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5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rPr lang="en"/>
              <a:t>Tentative review schedule.</a:t>
            </a:r>
            <a:endParaRPr/>
          </a:p>
        </p:txBody>
      </p:sp>
      <p:sp>
        <p:nvSpPr>
          <p:cNvPr id="468" name="Google Shape;468;p5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5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76" name="Google Shape;476;p5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6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6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84" name="Google Shape;484;p6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7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7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rPr lang="en"/>
              <a:t>All questionnaires contain the last question, “Should this person be retained in the position…”</a:t>
            </a:r>
            <a:endParaRPr/>
          </a:p>
        </p:txBody>
      </p:sp>
      <p:sp>
        <p:nvSpPr>
          <p:cNvPr id="492" name="Google Shape;492;p7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1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01" name="Google Shape;501;p1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1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09" name="Google Shape;509;p1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2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17" name="Google Shape;517;p2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7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7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25" name="Google Shape;525;p7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76" name="Google Shape;276;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7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7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33" name="Google Shape;533;p7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7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7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41" name="Google Shape;541;p7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8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8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49" name="Google Shape;549;p8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5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56" name="Google Shape;556;p5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2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63" name="Google Shape;563;p2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8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69" name="Google Shape;569;p8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8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75" name="Google Shape;575;p8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8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81" name="Google Shape;581;p8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8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87" name="Google Shape;587;p8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8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95" name="Google Shape;595;p8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82" name="Google Shape;282;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8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07" name="Google Shape;607;p8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8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21" name="Google Shape;621;p8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8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29" name="Google Shape;629;p8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9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35" name="Google Shape;635;p9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9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42" name="Google Shape;642;p9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6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61" name="Google Shape;661;p16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6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67" name="Google Shape;667;p16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7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74" name="Google Shape;674;p17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17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80" name="Google Shape;680;p17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17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12" name="Google Shape;712;p17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88" name="Google Shape;288;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17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19" name="Google Shape;719;p17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7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25" name="Google Shape;725;p17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17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32" name="Google Shape;732;p17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17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38" name="Google Shape;738;p17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17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46" name="Google Shape;746;p17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17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87" name="Google Shape;787;p17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17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93" name="Google Shape;793;p17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18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00" name="Google Shape;800;p18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18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06" name="Google Shape;806;p18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18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13" name="Google Shape;813;p18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94" name="Google Shape;294;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18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61" name="Google Shape;861;p18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18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67" name="Google Shape;867;p18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4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4" name="Google Shape;874;p4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75" name="Google Shape;875;p4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00" name="Google Shape;300;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06" name="Google Shape;306;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2" name="Shape 12"/>
        <p:cNvGrpSpPr/>
        <p:nvPr/>
      </p:nvGrpSpPr>
      <p:grpSpPr>
        <a:xfrm>
          <a:off x="0" y="0"/>
          <a:ext cx="0" cy="0"/>
          <a:chOff x="0" y="0"/>
          <a:chExt cx="0" cy="0"/>
        </a:xfrm>
      </p:grpSpPr>
      <p:sp>
        <p:nvSpPr>
          <p:cNvPr id="13" name="Google Shape;13;p80"/>
          <p:cNvSpPr txBox="1"/>
          <p:nvPr>
            <p:ph idx="1" type="body"/>
          </p:nvPr>
        </p:nvSpPr>
        <p:spPr>
          <a:xfrm>
            <a:off x="895676" y="1894009"/>
            <a:ext cx="9296400" cy="264175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000"/>
              </a:spcBef>
              <a:spcAft>
                <a:spcPts val="0"/>
              </a:spcAft>
              <a:buClr>
                <a:srgbClr val="003B49"/>
              </a:buClr>
              <a:buSzPts val="5000"/>
              <a:buFont typeface="Arial"/>
              <a:buNone/>
              <a:defRPr b="0" i="0" sz="5000" u="none" cap="none" strike="noStrike">
                <a:solidFill>
                  <a:srgbClr val="003B49"/>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4" name="Google Shape;14;p80"/>
          <p:cNvPicPr preferRelativeResize="0"/>
          <p:nvPr/>
        </p:nvPicPr>
        <p:blipFill rotWithShape="1">
          <a:blip r:embed="rId2">
            <a:alphaModFix/>
          </a:blip>
          <a:srcRect b="0" l="0" r="0" t="0"/>
          <a:stretch/>
        </p:blipFill>
        <p:spPr>
          <a:xfrm>
            <a:off x="10192076" y="5522384"/>
            <a:ext cx="1799288" cy="1091480"/>
          </a:xfrm>
          <a:prstGeom prst="rect">
            <a:avLst/>
          </a:prstGeom>
          <a:noFill/>
          <a:ln>
            <a:noFill/>
          </a:ln>
        </p:spPr>
      </p:pic>
      <p:pic>
        <p:nvPicPr>
          <p:cNvPr id="15" name="Google Shape;15;p80"/>
          <p:cNvPicPr preferRelativeResize="0"/>
          <p:nvPr/>
        </p:nvPicPr>
        <p:blipFill rotWithShape="1">
          <a:blip r:embed="rId3">
            <a:alphaModFix/>
          </a:blip>
          <a:srcRect b="0" l="0" r="0" t="0"/>
          <a:stretch/>
        </p:blipFill>
        <p:spPr>
          <a:xfrm>
            <a:off x="-95403" y="-202684"/>
            <a:ext cx="12456737" cy="467127"/>
          </a:xfrm>
          <a:prstGeom prst="rect">
            <a:avLst/>
          </a:prstGeom>
          <a:noFill/>
          <a:ln>
            <a:noFill/>
          </a:ln>
        </p:spPr>
      </p:pic>
      <p:sp>
        <p:nvSpPr>
          <p:cNvPr id="16" name="Google Shape;16;p8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54" name="Shape 54"/>
        <p:cNvGrpSpPr/>
        <p:nvPr/>
      </p:nvGrpSpPr>
      <p:grpSpPr>
        <a:xfrm>
          <a:off x="0" y="0"/>
          <a:ext cx="0" cy="0"/>
          <a:chOff x="0" y="0"/>
          <a:chExt cx="0" cy="0"/>
        </a:xfrm>
      </p:grpSpPr>
      <p:sp>
        <p:nvSpPr>
          <p:cNvPr id="55" name="Google Shape;55;p64"/>
          <p:cNvSpPr/>
          <p:nvPr>
            <p:ph idx="2" type="chart"/>
          </p:nvPr>
        </p:nvSpPr>
        <p:spPr>
          <a:xfrm>
            <a:off x="681054" y="3042960"/>
            <a:ext cx="10695516" cy="3416457"/>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480"/>
              </a:spcBef>
              <a:spcAft>
                <a:spcPts val="0"/>
              </a:spcAft>
              <a:buClr>
                <a:srgbClr val="509E2F"/>
              </a:buClr>
              <a:buSzPts val="2400"/>
              <a:buFont typeface="Arial"/>
              <a:buNone/>
              <a:defRPr b="0" i="0" sz="2400" u="none" cap="none" strike="noStrike">
                <a:solidFill>
                  <a:srgbClr val="509E2F"/>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64"/>
          <p:cNvSpPr txBox="1"/>
          <p:nvPr>
            <p:ph idx="1"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6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59" name="Shape 59"/>
        <p:cNvGrpSpPr/>
        <p:nvPr/>
      </p:nvGrpSpPr>
      <p:grpSpPr>
        <a:xfrm>
          <a:off x="0" y="0"/>
          <a:ext cx="0" cy="0"/>
          <a:chOff x="0" y="0"/>
          <a:chExt cx="0" cy="0"/>
        </a:xfrm>
      </p:grpSpPr>
      <p:sp>
        <p:nvSpPr>
          <p:cNvPr id="60" name="Google Shape;60;p188"/>
          <p:cNvSpPr txBox="1"/>
          <p:nvPr>
            <p:ph idx="1" type="body"/>
          </p:nvPr>
        </p:nvSpPr>
        <p:spPr>
          <a:xfrm>
            <a:off x="879073" y="1736727"/>
            <a:ext cx="10928280" cy="3701376"/>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509E2F"/>
              </a:buClr>
              <a:buSzPts val="3200"/>
              <a:buFont typeface="Merriweather Sans"/>
              <a:buChar char="&gt;"/>
              <a:defRPr b="0" i="0" sz="3200" u="none" cap="none" strike="noStrike">
                <a:solidFill>
                  <a:srgbClr val="509E2F"/>
                </a:solidFill>
                <a:latin typeface="Arial"/>
                <a:ea typeface="Arial"/>
                <a:cs typeface="Arial"/>
                <a:sym typeface="Arial"/>
              </a:defRPr>
            </a:lvl1pPr>
            <a:lvl2pPr indent="-397954" lvl="1" marL="914400" marR="0" rtl="0" algn="l">
              <a:lnSpc>
                <a:spcPct val="100000"/>
              </a:lnSpc>
              <a:spcBef>
                <a:spcPts val="533"/>
              </a:spcBef>
              <a:spcAft>
                <a:spcPts val="0"/>
              </a:spcAft>
              <a:buClr>
                <a:srgbClr val="509E2F"/>
              </a:buClr>
              <a:buSzPts val="2667"/>
              <a:buFont typeface="Arial"/>
              <a:buChar char="–"/>
              <a:defRPr b="0" i="0" sz="2667" u="none" cap="none" strike="noStrike">
                <a:solidFill>
                  <a:srgbClr val="509E2F"/>
                </a:solidFill>
                <a:latin typeface="Arial"/>
                <a:ea typeface="Arial"/>
                <a:cs typeface="Arial"/>
                <a:sym typeface="Arial"/>
              </a:defRPr>
            </a:lvl2pPr>
            <a:lvl3pPr indent="-381000" lvl="2" marL="1371600" marR="0" rtl="0" algn="l">
              <a:lnSpc>
                <a:spcPct val="100000"/>
              </a:lnSpc>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3pPr>
            <a:lvl4pPr indent="-364045" lvl="3" marL="1828800" marR="0" rtl="0" algn="l">
              <a:lnSpc>
                <a:spcPct val="100000"/>
              </a:lnSpc>
              <a:spcBef>
                <a:spcPts val="427"/>
              </a:spcBef>
              <a:spcAft>
                <a:spcPts val="0"/>
              </a:spcAft>
              <a:buClr>
                <a:srgbClr val="509E2F"/>
              </a:buClr>
              <a:buSzPts val="2133"/>
              <a:buFont typeface="Arial"/>
              <a:buChar char="–"/>
              <a:defRPr b="0" i="0" sz="2133" u="none" cap="none" strike="noStrike">
                <a:solidFill>
                  <a:srgbClr val="509E2F"/>
                </a:solidFill>
                <a:latin typeface="Arial"/>
                <a:ea typeface="Arial"/>
                <a:cs typeface="Arial"/>
                <a:sym typeface="Arial"/>
              </a:defRPr>
            </a:lvl4pPr>
            <a:lvl5pPr indent="-347154" lvl="4" marL="2286000" marR="0" rtl="0" algn="l">
              <a:lnSpc>
                <a:spcPct val="100000"/>
              </a:lnSpc>
              <a:spcBef>
                <a:spcPts val="373"/>
              </a:spcBef>
              <a:spcAft>
                <a:spcPts val="0"/>
              </a:spcAft>
              <a:buClr>
                <a:srgbClr val="509E2F"/>
              </a:buClr>
              <a:buSzPts val="1867"/>
              <a:buFont typeface="Merriweather Sans"/>
              <a:buChar char="&gt;"/>
              <a:defRPr b="0" i="0" sz="1867" u="none" cap="none" strike="noStrike">
                <a:solidFill>
                  <a:srgbClr val="509E2F"/>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descr="SquGrid_362.png" id="61" name="Google Shape;61;p188"/>
          <p:cNvPicPr preferRelativeResize="0"/>
          <p:nvPr/>
        </p:nvPicPr>
        <p:blipFill rotWithShape="1">
          <a:blip r:embed="rId2">
            <a:alphaModFix/>
          </a:blip>
          <a:srcRect b="0" l="0" r="0" t="0"/>
          <a:stretch/>
        </p:blipFill>
        <p:spPr>
          <a:xfrm>
            <a:off x="0" y="-165100"/>
            <a:ext cx="12192000" cy="457200"/>
          </a:xfrm>
          <a:prstGeom prst="rect">
            <a:avLst/>
          </a:prstGeom>
          <a:noFill/>
          <a:ln>
            <a:noFill/>
          </a:ln>
        </p:spPr>
      </p:pic>
      <p:sp>
        <p:nvSpPr>
          <p:cNvPr id="62" name="Google Shape;62;p188"/>
          <p:cNvSpPr txBox="1"/>
          <p:nvPr>
            <p:ph idx="2" type="body"/>
          </p:nvPr>
        </p:nvSpPr>
        <p:spPr>
          <a:xfrm>
            <a:off x="1098876" y="523911"/>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800"/>
              </a:spcBef>
              <a:spcAft>
                <a:spcPts val="0"/>
              </a:spcAft>
              <a:buClr>
                <a:srgbClr val="509E2F"/>
              </a:buClr>
              <a:buSzPts val="4000"/>
              <a:buFont typeface="Arial"/>
              <a:buNone/>
              <a:defRPr b="0" i="0" sz="4000" u="none" cap="none" strike="noStrike">
                <a:solidFill>
                  <a:srgbClr val="509E2F"/>
                </a:solidFill>
                <a:latin typeface="Arial"/>
                <a:ea typeface="Arial"/>
                <a:cs typeface="Arial"/>
                <a:sym typeface="Arial"/>
              </a:defRPr>
            </a:lvl1pPr>
            <a:lvl2pPr indent="-228600" lvl="1" marL="914400" marR="0" rtl="0" algn="l">
              <a:lnSpc>
                <a:spcPct val="100000"/>
              </a:lnSpc>
              <a:spcBef>
                <a:spcPts val="747"/>
              </a:spcBef>
              <a:spcAft>
                <a:spcPts val="0"/>
              </a:spcAft>
              <a:buClr>
                <a:srgbClr val="E8D3A2"/>
              </a:buClr>
              <a:buSzPts val="3733"/>
              <a:buFont typeface="Arial"/>
              <a:buNone/>
              <a:defRPr b="0" i="0" sz="3733"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640"/>
              </a:spcBef>
              <a:spcAft>
                <a:spcPts val="0"/>
              </a:spcAft>
              <a:buClr>
                <a:srgbClr val="E8D3A2"/>
              </a:buClr>
              <a:buSzPts val="3200"/>
              <a:buFont typeface="Arial"/>
              <a:buNone/>
              <a:defRPr b="0" i="0" sz="32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id="63" name="Google Shape;63;p188"/>
          <p:cNvPicPr preferRelativeResize="0"/>
          <p:nvPr/>
        </p:nvPicPr>
        <p:blipFill rotWithShape="1">
          <a:blip r:embed="rId3">
            <a:alphaModFix/>
          </a:blip>
          <a:srcRect b="0" l="0" r="0" t="0"/>
          <a:stretch/>
        </p:blipFill>
        <p:spPr>
          <a:xfrm>
            <a:off x="10649712" y="5522978"/>
            <a:ext cx="1347216" cy="10896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64" name="Shape 64"/>
        <p:cNvGrpSpPr/>
        <p:nvPr/>
      </p:nvGrpSpPr>
      <p:grpSpPr>
        <a:xfrm>
          <a:off x="0" y="0"/>
          <a:ext cx="0" cy="0"/>
          <a:chOff x="0" y="0"/>
          <a:chExt cx="0" cy="0"/>
        </a:xfrm>
      </p:grpSpPr>
      <p:pic>
        <p:nvPicPr>
          <p:cNvPr id="65" name="Google Shape;65;p189"/>
          <p:cNvPicPr preferRelativeResize="0"/>
          <p:nvPr/>
        </p:nvPicPr>
        <p:blipFill rotWithShape="1">
          <a:blip r:embed="rId2">
            <a:alphaModFix/>
          </a:blip>
          <a:srcRect b="0" l="0" r="0" t="0"/>
          <a:stretch/>
        </p:blipFill>
        <p:spPr>
          <a:xfrm>
            <a:off x="0" y="13449"/>
            <a:ext cx="12192000" cy="6844553"/>
          </a:xfrm>
          <a:prstGeom prst="rect">
            <a:avLst/>
          </a:prstGeom>
          <a:noFill/>
          <a:ln>
            <a:noFill/>
          </a:ln>
        </p:spPr>
      </p:pic>
      <p:sp>
        <p:nvSpPr>
          <p:cNvPr id="66" name="Google Shape;66;p189"/>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marR="0" rtl="0" algn="ctr">
              <a:lnSpc>
                <a:spcPct val="9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189"/>
          <p:cNvSpPr txBox="1"/>
          <p:nvPr>
            <p:ph idx="1" type="subTitle"/>
          </p:nvPr>
        </p:nvSpPr>
        <p:spPr>
          <a:xfrm>
            <a:off x="1524000" y="3602037"/>
            <a:ext cx="9144000" cy="1655763"/>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1000"/>
              </a:spcBef>
              <a:spcAft>
                <a:spcPts val="0"/>
              </a:spcAft>
              <a:buClr>
                <a:schemeClr val="dk2"/>
              </a:buClr>
              <a:buSzPts val="2400"/>
              <a:buFont typeface="Noto Sans Symbols"/>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2"/>
              </a:buClr>
              <a:buSzPts val="2000"/>
              <a:buFont typeface="Courier New"/>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2"/>
              </a:buClr>
              <a:buSzPts val="1800"/>
              <a:buFont typeface="Noto Sans Symbols"/>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2"/>
              </a:buClr>
              <a:buSzPts val="1600"/>
              <a:buFont typeface="Courier New"/>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2"/>
              </a:buClr>
              <a:buSzPts val="1600"/>
              <a:buFont typeface="Noto Sans Symbols"/>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68" name="Google Shape;68;p18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p18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 name="Google Shape;70;p18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33006F"/>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rgbClr val="33006F"/>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rgbClr val="33006F"/>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rgbClr val="33006F"/>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rgbClr val="33006F"/>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rgbClr val="33006F"/>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rgbClr val="33006F"/>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rgbClr val="33006F"/>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rgbClr val="33006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190"/>
          <p:cNvSpPr/>
          <p:nvPr/>
        </p:nvSpPr>
        <p:spPr>
          <a:xfrm>
            <a:off x="1" y="6101971"/>
            <a:ext cx="12192001" cy="768096"/>
          </a:xfrm>
          <a:prstGeom prst="rect">
            <a:avLst/>
          </a:prstGeom>
          <a:solidFill>
            <a:srgbClr val="2D3D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E8D3A2"/>
              </a:solidFill>
              <a:latin typeface="Calibri"/>
              <a:ea typeface="Calibri"/>
              <a:cs typeface="Calibri"/>
              <a:sym typeface="Calibri"/>
            </a:endParaRPr>
          </a:p>
        </p:txBody>
      </p:sp>
      <p:pic>
        <p:nvPicPr>
          <p:cNvPr id="73" name="Google Shape;73;p190"/>
          <p:cNvPicPr preferRelativeResize="0"/>
          <p:nvPr/>
        </p:nvPicPr>
        <p:blipFill rotWithShape="1">
          <a:blip r:embed="rId2">
            <a:alphaModFix/>
          </a:blip>
          <a:srcRect b="0" l="0" r="0" t="0"/>
          <a:stretch/>
        </p:blipFill>
        <p:spPr>
          <a:xfrm>
            <a:off x="872268" y="6248540"/>
            <a:ext cx="3432432" cy="457200"/>
          </a:xfrm>
          <a:prstGeom prst="rect">
            <a:avLst/>
          </a:prstGeom>
          <a:noFill/>
          <a:ln>
            <a:noFill/>
          </a:ln>
        </p:spPr>
      </p:pic>
      <p:sp>
        <p:nvSpPr>
          <p:cNvPr id="74" name="Google Shape;74;p19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9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99554" lvl="0" marL="457200" marR="0" rtl="0" algn="l">
              <a:lnSpc>
                <a:spcPct val="100000"/>
              </a:lnSpc>
              <a:spcBef>
                <a:spcPts val="853"/>
              </a:spcBef>
              <a:spcAft>
                <a:spcPts val="0"/>
              </a:spcAft>
              <a:buClr>
                <a:schemeClr val="dk1"/>
              </a:buClr>
              <a:buSzPts val="4267"/>
              <a:buFont typeface="Arial"/>
              <a:buChar char="•"/>
              <a:defRPr b="0" i="0" sz="4267" u="none" cap="none" strike="noStrike">
                <a:solidFill>
                  <a:schemeClr val="dk1"/>
                </a:solidFill>
                <a:latin typeface="Calibri"/>
                <a:ea typeface="Calibri"/>
                <a:cs typeface="Calibri"/>
                <a:sym typeface="Calibri"/>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6" name="Shape 76"/>
        <p:cNvGrpSpPr/>
        <p:nvPr/>
      </p:nvGrpSpPr>
      <p:grpSpPr>
        <a:xfrm>
          <a:off x="0" y="0"/>
          <a:ext cx="0" cy="0"/>
          <a:chOff x="0" y="0"/>
          <a:chExt cx="0" cy="0"/>
        </a:xfrm>
      </p:grpSpPr>
      <p:sp>
        <p:nvSpPr>
          <p:cNvPr id="77" name="Google Shape;77;p205"/>
          <p:cNvSpPr txBox="1"/>
          <p:nvPr>
            <p:ph idx="1" type="body"/>
          </p:nvPr>
        </p:nvSpPr>
        <p:spPr>
          <a:xfrm>
            <a:off x="895676" y="2046061"/>
            <a:ext cx="9296400" cy="389753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333"/>
              </a:spcBef>
              <a:spcAft>
                <a:spcPts val="0"/>
              </a:spcAft>
              <a:buClr>
                <a:srgbClr val="509E2F"/>
              </a:buClr>
              <a:buSzPts val="6667"/>
              <a:buFont typeface="Arial"/>
              <a:buNone/>
              <a:defRPr b="0" i="0" sz="6667" u="none" cap="none" strike="noStrike">
                <a:solidFill>
                  <a:srgbClr val="509E2F"/>
                </a:solidFill>
                <a:latin typeface="Arial"/>
                <a:ea typeface="Arial"/>
                <a:cs typeface="Arial"/>
                <a:sym typeface="Arial"/>
              </a:defRPr>
            </a:lvl1pPr>
            <a:lvl2pPr indent="-228600" lvl="1" marL="914400" marR="0" rtl="0" algn="l">
              <a:lnSpc>
                <a:spcPct val="100000"/>
              </a:lnSpc>
              <a:spcBef>
                <a:spcPts val="747"/>
              </a:spcBef>
              <a:spcAft>
                <a:spcPts val="0"/>
              </a:spcAft>
              <a:buClr>
                <a:srgbClr val="E8D3A2"/>
              </a:buClr>
              <a:buSzPts val="3733"/>
              <a:buFont typeface="Arial"/>
              <a:buNone/>
              <a:defRPr b="0" i="0" sz="3733"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640"/>
              </a:spcBef>
              <a:spcAft>
                <a:spcPts val="0"/>
              </a:spcAft>
              <a:buClr>
                <a:srgbClr val="E8D3A2"/>
              </a:buClr>
              <a:buSzPts val="3200"/>
              <a:buFont typeface="Arial"/>
              <a:buNone/>
              <a:defRPr b="0" i="0" sz="32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id="78" name="Google Shape;78;p205"/>
          <p:cNvPicPr preferRelativeResize="0"/>
          <p:nvPr/>
        </p:nvPicPr>
        <p:blipFill rotWithShape="1">
          <a:blip r:embed="rId2">
            <a:alphaModFix/>
          </a:blip>
          <a:srcRect b="0" l="0" r="0" t="0"/>
          <a:stretch/>
        </p:blipFill>
        <p:spPr>
          <a:xfrm>
            <a:off x="10649712" y="5522978"/>
            <a:ext cx="1347216" cy="1089660"/>
          </a:xfrm>
          <a:prstGeom prst="rect">
            <a:avLst/>
          </a:prstGeom>
          <a:noFill/>
          <a:ln>
            <a:noFill/>
          </a:ln>
        </p:spPr>
      </p:pic>
      <p:pic>
        <p:nvPicPr>
          <p:cNvPr descr="SquGrid_362.png" id="79" name="Google Shape;79;p205"/>
          <p:cNvPicPr preferRelativeResize="0"/>
          <p:nvPr/>
        </p:nvPicPr>
        <p:blipFill rotWithShape="1">
          <a:blip r:embed="rId3">
            <a:alphaModFix/>
          </a:blip>
          <a:srcRect b="0" l="0" r="0" t="0"/>
          <a:stretch/>
        </p:blipFill>
        <p:spPr>
          <a:xfrm>
            <a:off x="0" y="-165100"/>
            <a:ext cx="12192000" cy="457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80" name="Shape 80"/>
        <p:cNvGrpSpPr/>
        <p:nvPr/>
      </p:nvGrpSpPr>
      <p:grpSpPr>
        <a:xfrm>
          <a:off x="0" y="0"/>
          <a:ext cx="0" cy="0"/>
          <a:chOff x="0" y="0"/>
          <a:chExt cx="0" cy="0"/>
        </a:xfrm>
      </p:grpSpPr>
      <p:sp>
        <p:nvSpPr>
          <p:cNvPr id="81" name="Google Shape;81;p206"/>
          <p:cNvSpPr txBox="1"/>
          <p:nvPr>
            <p:ph idx="1" type="body"/>
          </p:nvPr>
        </p:nvSpPr>
        <p:spPr>
          <a:xfrm>
            <a:off x="877824" y="2320242"/>
            <a:ext cx="10929485" cy="31178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509E2F"/>
              </a:buClr>
              <a:buSzPts val="3200"/>
              <a:buFont typeface="Merriweather Sans"/>
              <a:buChar char="&gt;"/>
              <a:defRPr b="0" i="0" sz="3200" u="none" cap="none" strike="noStrike">
                <a:solidFill>
                  <a:srgbClr val="509E2F"/>
                </a:solidFill>
                <a:latin typeface="Arial"/>
                <a:ea typeface="Arial"/>
                <a:cs typeface="Arial"/>
                <a:sym typeface="Arial"/>
              </a:defRPr>
            </a:lvl1pPr>
            <a:lvl2pPr indent="-397954" lvl="1" marL="914400" marR="0" rtl="0" algn="l">
              <a:lnSpc>
                <a:spcPct val="100000"/>
              </a:lnSpc>
              <a:spcBef>
                <a:spcPts val="533"/>
              </a:spcBef>
              <a:spcAft>
                <a:spcPts val="0"/>
              </a:spcAft>
              <a:buClr>
                <a:srgbClr val="509E2F"/>
              </a:buClr>
              <a:buSzPts val="2667"/>
              <a:buFont typeface="Arial"/>
              <a:buChar char="–"/>
              <a:defRPr b="0" i="0" sz="2667" u="none" cap="none" strike="noStrike">
                <a:solidFill>
                  <a:srgbClr val="509E2F"/>
                </a:solidFill>
                <a:latin typeface="Arial"/>
                <a:ea typeface="Arial"/>
                <a:cs typeface="Arial"/>
                <a:sym typeface="Arial"/>
              </a:defRPr>
            </a:lvl2pPr>
            <a:lvl3pPr indent="-381000" lvl="2" marL="1371600" marR="0" rtl="0" algn="l">
              <a:lnSpc>
                <a:spcPct val="100000"/>
              </a:lnSpc>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3pPr>
            <a:lvl4pPr indent="-364045" lvl="3" marL="1828800" marR="0" rtl="0" algn="l">
              <a:lnSpc>
                <a:spcPct val="100000"/>
              </a:lnSpc>
              <a:spcBef>
                <a:spcPts val="427"/>
              </a:spcBef>
              <a:spcAft>
                <a:spcPts val="0"/>
              </a:spcAft>
              <a:buClr>
                <a:srgbClr val="509E2F"/>
              </a:buClr>
              <a:buSzPts val="2133"/>
              <a:buFont typeface="Arial"/>
              <a:buChar char="–"/>
              <a:defRPr b="0" i="0" sz="2133" u="none" cap="none" strike="noStrike">
                <a:solidFill>
                  <a:srgbClr val="509E2F"/>
                </a:solidFill>
                <a:latin typeface="Arial"/>
                <a:ea typeface="Arial"/>
                <a:cs typeface="Arial"/>
                <a:sym typeface="Arial"/>
              </a:defRPr>
            </a:lvl4pPr>
            <a:lvl5pPr indent="-347154" lvl="4" marL="2286000" marR="0" rtl="0" algn="l">
              <a:lnSpc>
                <a:spcPct val="100000"/>
              </a:lnSpc>
              <a:spcBef>
                <a:spcPts val="373"/>
              </a:spcBef>
              <a:spcAft>
                <a:spcPts val="0"/>
              </a:spcAft>
              <a:buClr>
                <a:srgbClr val="509E2F"/>
              </a:buClr>
              <a:buSzPts val="1867"/>
              <a:buFont typeface="Merriweather Sans"/>
              <a:buChar char="&gt;"/>
              <a:defRPr b="0" i="0" sz="1867" u="none" cap="none" strike="noStrike">
                <a:solidFill>
                  <a:srgbClr val="509E2F"/>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82" name="Google Shape;82;p206"/>
          <p:cNvSpPr txBox="1"/>
          <p:nvPr>
            <p:ph idx="2" type="body"/>
          </p:nvPr>
        </p:nvSpPr>
        <p:spPr>
          <a:xfrm>
            <a:off x="895676" y="1730669"/>
            <a:ext cx="10912883"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640"/>
              </a:spcBef>
              <a:spcAft>
                <a:spcPts val="0"/>
              </a:spcAft>
              <a:buClr>
                <a:srgbClr val="509E2F"/>
              </a:buClr>
              <a:buSzPts val="3200"/>
              <a:buFont typeface="Arial"/>
              <a:buNone/>
              <a:defRPr b="0" i="0" sz="3200" u="none" cap="none" strike="noStrike">
                <a:solidFill>
                  <a:srgbClr val="509E2F"/>
                </a:solidFill>
                <a:latin typeface="Arial"/>
                <a:ea typeface="Arial"/>
                <a:cs typeface="Arial"/>
                <a:sym typeface="Arial"/>
              </a:defRPr>
            </a:lvl1pPr>
            <a:lvl2pPr indent="-228600" lvl="1" marL="914400" marR="0" rtl="0" algn="l">
              <a:lnSpc>
                <a:spcPct val="100000"/>
              </a:lnSpc>
              <a:spcBef>
                <a:spcPts val="747"/>
              </a:spcBef>
              <a:spcAft>
                <a:spcPts val="0"/>
              </a:spcAft>
              <a:buClr>
                <a:srgbClr val="E8D3A2"/>
              </a:buClr>
              <a:buSzPts val="3733"/>
              <a:buFont typeface="Arial"/>
              <a:buNone/>
              <a:defRPr b="0" i="0" sz="3733"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640"/>
              </a:spcBef>
              <a:spcAft>
                <a:spcPts val="0"/>
              </a:spcAft>
              <a:buClr>
                <a:srgbClr val="E8D3A2"/>
              </a:buClr>
              <a:buSzPts val="3200"/>
              <a:buFont typeface="Arial"/>
              <a:buNone/>
              <a:defRPr b="0" i="0" sz="32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descr="SquGrid_362.png" id="83" name="Google Shape;83;p206"/>
          <p:cNvPicPr preferRelativeResize="0"/>
          <p:nvPr/>
        </p:nvPicPr>
        <p:blipFill rotWithShape="1">
          <a:blip r:embed="rId2">
            <a:alphaModFix/>
          </a:blip>
          <a:srcRect b="0" l="0" r="0" t="0"/>
          <a:stretch/>
        </p:blipFill>
        <p:spPr>
          <a:xfrm>
            <a:off x="0" y="-165100"/>
            <a:ext cx="12192000" cy="457200"/>
          </a:xfrm>
          <a:prstGeom prst="rect">
            <a:avLst/>
          </a:prstGeom>
          <a:noFill/>
          <a:ln>
            <a:noFill/>
          </a:ln>
        </p:spPr>
      </p:pic>
      <p:sp>
        <p:nvSpPr>
          <p:cNvPr id="84" name="Google Shape;84;p206"/>
          <p:cNvSpPr txBox="1"/>
          <p:nvPr>
            <p:ph idx="3" type="body"/>
          </p:nvPr>
        </p:nvSpPr>
        <p:spPr>
          <a:xfrm>
            <a:off x="1098876" y="523911"/>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800"/>
              </a:spcBef>
              <a:spcAft>
                <a:spcPts val="0"/>
              </a:spcAft>
              <a:buClr>
                <a:srgbClr val="509E2F"/>
              </a:buClr>
              <a:buSzPts val="4000"/>
              <a:buFont typeface="Arial"/>
              <a:buNone/>
              <a:defRPr b="0" i="0" sz="4000" u="none" cap="none" strike="noStrike">
                <a:solidFill>
                  <a:srgbClr val="509E2F"/>
                </a:solidFill>
                <a:latin typeface="Arial"/>
                <a:ea typeface="Arial"/>
                <a:cs typeface="Arial"/>
                <a:sym typeface="Arial"/>
              </a:defRPr>
            </a:lvl1pPr>
            <a:lvl2pPr indent="-228600" lvl="1" marL="914400" marR="0" rtl="0" algn="l">
              <a:lnSpc>
                <a:spcPct val="100000"/>
              </a:lnSpc>
              <a:spcBef>
                <a:spcPts val="747"/>
              </a:spcBef>
              <a:spcAft>
                <a:spcPts val="0"/>
              </a:spcAft>
              <a:buClr>
                <a:srgbClr val="E8D3A2"/>
              </a:buClr>
              <a:buSzPts val="3733"/>
              <a:buFont typeface="Arial"/>
              <a:buNone/>
              <a:defRPr b="0" i="0" sz="3733"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640"/>
              </a:spcBef>
              <a:spcAft>
                <a:spcPts val="0"/>
              </a:spcAft>
              <a:buClr>
                <a:srgbClr val="E8D3A2"/>
              </a:buClr>
              <a:buSzPts val="3200"/>
              <a:buFont typeface="Arial"/>
              <a:buNone/>
              <a:defRPr b="0" i="0" sz="32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id="85" name="Google Shape;85;p206"/>
          <p:cNvPicPr preferRelativeResize="0"/>
          <p:nvPr/>
        </p:nvPicPr>
        <p:blipFill rotWithShape="1">
          <a:blip r:embed="rId3">
            <a:alphaModFix/>
          </a:blip>
          <a:srcRect b="0" l="0" r="0" t="0"/>
          <a:stretch/>
        </p:blipFill>
        <p:spPr>
          <a:xfrm>
            <a:off x="10649712" y="5522978"/>
            <a:ext cx="1347216" cy="108966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86" name="Shape 86"/>
        <p:cNvGrpSpPr/>
        <p:nvPr/>
      </p:nvGrpSpPr>
      <p:grpSpPr>
        <a:xfrm>
          <a:off x="0" y="0"/>
          <a:ext cx="0" cy="0"/>
          <a:chOff x="0" y="0"/>
          <a:chExt cx="0" cy="0"/>
        </a:xfrm>
      </p:grpSpPr>
      <p:sp>
        <p:nvSpPr>
          <p:cNvPr id="87" name="Google Shape;87;p207"/>
          <p:cNvSpPr/>
          <p:nvPr>
            <p:ph idx="2" type="chart"/>
          </p:nvPr>
        </p:nvSpPr>
        <p:spPr>
          <a:xfrm>
            <a:off x="1022355" y="1736727"/>
            <a:ext cx="10695516" cy="3656655"/>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rgbClr val="509E2F"/>
              </a:buClr>
              <a:buSzPts val="3200"/>
              <a:buFont typeface="Arial"/>
              <a:buNone/>
              <a:defRPr b="0" i="0" sz="3200" u="none" cap="none" strike="noStrike">
                <a:solidFill>
                  <a:srgbClr val="509E2F"/>
                </a:solidFill>
                <a:latin typeface="Arial"/>
                <a:ea typeface="Arial"/>
                <a:cs typeface="Arial"/>
                <a:sym typeface="Arial"/>
              </a:defRPr>
            </a:lvl1pPr>
            <a:lvl2pPr lvl="1"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2pPr>
            <a:lvl3pPr lvl="2"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lvl="3"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4pPr>
            <a:lvl5pPr lvl="4"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5pPr>
            <a:lvl6pPr lvl="5"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lvl="6"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lvl="7"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lvl="8"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descr="SquGrid_362.png" id="88" name="Google Shape;88;p207"/>
          <p:cNvPicPr preferRelativeResize="0"/>
          <p:nvPr/>
        </p:nvPicPr>
        <p:blipFill rotWithShape="1">
          <a:blip r:embed="rId2">
            <a:alphaModFix/>
          </a:blip>
          <a:srcRect b="0" l="0" r="0" t="0"/>
          <a:stretch/>
        </p:blipFill>
        <p:spPr>
          <a:xfrm>
            <a:off x="0" y="-165100"/>
            <a:ext cx="12192000" cy="457200"/>
          </a:xfrm>
          <a:prstGeom prst="rect">
            <a:avLst/>
          </a:prstGeom>
          <a:noFill/>
          <a:ln>
            <a:noFill/>
          </a:ln>
        </p:spPr>
      </p:pic>
      <p:sp>
        <p:nvSpPr>
          <p:cNvPr id="89" name="Google Shape;89;p207"/>
          <p:cNvSpPr txBox="1"/>
          <p:nvPr>
            <p:ph idx="1" type="body"/>
          </p:nvPr>
        </p:nvSpPr>
        <p:spPr>
          <a:xfrm>
            <a:off x="1098876" y="523911"/>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800"/>
              </a:spcBef>
              <a:spcAft>
                <a:spcPts val="0"/>
              </a:spcAft>
              <a:buClr>
                <a:srgbClr val="509E2F"/>
              </a:buClr>
              <a:buSzPts val="4000"/>
              <a:buFont typeface="Arial"/>
              <a:buNone/>
              <a:defRPr b="0" i="0" sz="4000" u="none" cap="none" strike="noStrike">
                <a:solidFill>
                  <a:srgbClr val="509E2F"/>
                </a:solidFill>
                <a:latin typeface="Arial"/>
                <a:ea typeface="Arial"/>
                <a:cs typeface="Arial"/>
                <a:sym typeface="Arial"/>
              </a:defRPr>
            </a:lvl1pPr>
            <a:lvl2pPr indent="-228600" lvl="1" marL="914400" marR="0" rtl="0" algn="l">
              <a:lnSpc>
                <a:spcPct val="100000"/>
              </a:lnSpc>
              <a:spcBef>
                <a:spcPts val="747"/>
              </a:spcBef>
              <a:spcAft>
                <a:spcPts val="0"/>
              </a:spcAft>
              <a:buClr>
                <a:srgbClr val="E8D3A2"/>
              </a:buClr>
              <a:buSzPts val="3733"/>
              <a:buFont typeface="Arial"/>
              <a:buNone/>
              <a:defRPr b="0" i="0" sz="3733"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640"/>
              </a:spcBef>
              <a:spcAft>
                <a:spcPts val="0"/>
              </a:spcAft>
              <a:buClr>
                <a:srgbClr val="E8D3A2"/>
              </a:buClr>
              <a:buSzPts val="3200"/>
              <a:buFont typeface="Arial"/>
              <a:buNone/>
              <a:defRPr b="0" i="0" sz="32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id="90" name="Google Shape;90;p207"/>
          <p:cNvPicPr preferRelativeResize="0"/>
          <p:nvPr/>
        </p:nvPicPr>
        <p:blipFill rotWithShape="1">
          <a:blip r:embed="rId3">
            <a:alphaModFix/>
          </a:blip>
          <a:srcRect b="0" l="0" r="0" t="0"/>
          <a:stretch/>
        </p:blipFill>
        <p:spPr>
          <a:xfrm>
            <a:off x="10649712" y="5522978"/>
            <a:ext cx="1347216" cy="108966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92" name="Shape 92"/>
        <p:cNvGrpSpPr/>
        <p:nvPr/>
      </p:nvGrpSpPr>
      <p:grpSpPr>
        <a:xfrm>
          <a:off x="0" y="0"/>
          <a:ext cx="0" cy="0"/>
          <a:chOff x="0" y="0"/>
          <a:chExt cx="0" cy="0"/>
        </a:xfrm>
      </p:grpSpPr>
      <p:sp>
        <p:nvSpPr>
          <p:cNvPr id="93" name="Google Shape;93;p186"/>
          <p:cNvSpPr txBox="1"/>
          <p:nvPr>
            <p:ph idx="1" type="body"/>
          </p:nvPr>
        </p:nvSpPr>
        <p:spPr>
          <a:xfrm>
            <a:off x="895676" y="1842047"/>
            <a:ext cx="9296400" cy="368033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333"/>
              </a:spcBef>
              <a:spcAft>
                <a:spcPts val="0"/>
              </a:spcAft>
              <a:buClr>
                <a:srgbClr val="003B49"/>
              </a:buClr>
              <a:buSzPts val="6667"/>
              <a:buFont typeface="Arial"/>
              <a:buNone/>
              <a:defRPr b="0" i="0" sz="6667" u="none" cap="none" strike="noStrike">
                <a:solidFill>
                  <a:srgbClr val="003B49"/>
                </a:solidFill>
                <a:latin typeface="Arial"/>
                <a:ea typeface="Arial"/>
                <a:cs typeface="Arial"/>
                <a:sym typeface="Arial"/>
              </a:defRPr>
            </a:lvl1pPr>
            <a:lvl2pPr indent="-228600" lvl="1" marL="914400" marR="0" rtl="0" algn="l">
              <a:lnSpc>
                <a:spcPct val="100000"/>
              </a:lnSpc>
              <a:spcBef>
                <a:spcPts val="747"/>
              </a:spcBef>
              <a:spcAft>
                <a:spcPts val="0"/>
              </a:spcAft>
              <a:buClr>
                <a:srgbClr val="E8D3A2"/>
              </a:buClr>
              <a:buSzPts val="3733"/>
              <a:buFont typeface="Arial"/>
              <a:buNone/>
              <a:defRPr b="0" i="0" sz="3733"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640"/>
              </a:spcBef>
              <a:spcAft>
                <a:spcPts val="0"/>
              </a:spcAft>
              <a:buClr>
                <a:srgbClr val="E8D3A2"/>
              </a:buClr>
              <a:buSzPts val="3200"/>
              <a:buFont typeface="Arial"/>
              <a:buNone/>
              <a:defRPr b="0" i="0" sz="32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id="94" name="Google Shape;94;p186"/>
          <p:cNvPicPr preferRelativeResize="0"/>
          <p:nvPr/>
        </p:nvPicPr>
        <p:blipFill rotWithShape="1">
          <a:blip r:embed="rId2">
            <a:alphaModFix/>
          </a:blip>
          <a:srcRect b="0" l="0" r="0" t="0"/>
          <a:stretch/>
        </p:blipFill>
        <p:spPr>
          <a:xfrm>
            <a:off x="-95403" y="-202684"/>
            <a:ext cx="12456737" cy="467127"/>
          </a:xfrm>
          <a:prstGeom prst="rect">
            <a:avLst/>
          </a:prstGeom>
          <a:noFill/>
          <a:ln>
            <a:noFill/>
          </a:ln>
        </p:spPr>
      </p:pic>
      <p:pic>
        <p:nvPicPr>
          <p:cNvPr id="95" name="Google Shape;95;p186"/>
          <p:cNvPicPr preferRelativeResize="0"/>
          <p:nvPr/>
        </p:nvPicPr>
        <p:blipFill rotWithShape="1">
          <a:blip r:embed="rId3">
            <a:alphaModFix/>
          </a:blip>
          <a:srcRect b="0" l="0" r="0" t="0"/>
          <a:stretch/>
        </p:blipFill>
        <p:spPr>
          <a:xfrm>
            <a:off x="10655808" y="5522386"/>
            <a:ext cx="1347216" cy="10896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 + SubHeader + Content">
  <p:cSld name="1_Header + SubHeader + Content">
    <p:spTree>
      <p:nvGrpSpPr>
        <p:cNvPr id="96" name="Shape 96"/>
        <p:cNvGrpSpPr/>
        <p:nvPr/>
      </p:nvGrpSpPr>
      <p:grpSpPr>
        <a:xfrm>
          <a:off x="0" y="0"/>
          <a:ext cx="0" cy="0"/>
          <a:chOff x="0" y="0"/>
          <a:chExt cx="0" cy="0"/>
        </a:xfrm>
      </p:grpSpPr>
      <p:sp>
        <p:nvSpPr>
          <p:cNvPr id="97" name="Google Shape;97;p202"/>
          <p:cNvSpPr txBox="1"/>
          <p:nvPr>
            <p:ph idx="1" type="body"/>
          </p:nvPr>
        </p:nvSpPr>
        <p:spPr>
          <a:xfrm>
            <a:off x="895676" y="371511"/>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800"/>
              </a:spcBef>
              <a:spcAft>
                <a:spcPts val="0"/>
              </a:spcAft>
              <a:buClr>
                <a:srgbClr val="003B49"/>
              </a:buClr>
              <a:buSzPts val="4000"/>
              <a:buFont typeface="Arial"/>
              <a:buNone/>
              <a:defRPr b="0" i="0" sz="4000" u="none" cap="none" strike="noStrike">
                <a:solidFill>
                  <a:srgbClr val="003B49"/>
                </a:solidFill>
                <a:latin typeface="Arial"/>
                <a:ea typeface="Arial"/>
                <a:cs typeface="Arial"/>
                <a:sym typeface="Arial"/>
              </a:defRPr>
            </a:lvl1pPr>
            <a:lvl2pPr indent="-228600" lvl="1" marL="914400" marR="0" rtl="0" algn="l">
              <a:lnSpc>
                <a:spcPct val="100000"/>
              </a:lnSpc>
              <a:spcBef>
                <a:spcPts val="747"/>
              </a:spcBef>
              <a:spcAft>
                <a:spcPts val="0"/>
              </a:spcAft>
              <a:buClr>
                <a:srgbClr val="E8D3A2"/>
              </a:buClr>
              <a:buSzPts val="3733"/>
              <a:buFont typeface="Arial"/>
              <a:buNone/>
              <a:defRPr b="0" i="0" sz="3733"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640"/>
              </a:spcBef>
              <a:spcAft>
                <a:spcPts val="0"/>
              </a:spcAft>
              <a:buClr>
                <a:srgbClr val="E8D3A2"/>
              </a:buClr>
              <a:buSzPts val="3200"/>
              <a:buFont typeface="Arial"/>
              <a:buNone/>
              <a:defRPr b="0" i="0" sz="32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98" name="Google Shape;98;p202"/>
          <p:cNvSpPr txBox="1"/>
          <p:nvPr>
            <p:ph idx="2" type="body"/>
          </p:nvPr>
        </p:nvSpPr>
        <p:spPr>
          <a:xfrm>
            <a:off x="879074" y="2320241"/>
            <a:ext cx="10929485" cy="381008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003B49"/>
              </a:buClr>
              <a:buSzPts val="3200"/>
              <a:buFont typeface="Merriweather Sans"/>
              <a:buChar char="&gt;"/>
              <a:defRPr b="0" i="0" sz="3200" u="none" cap="none" strike="noStrike">
                <a:solidFill>
                  <a:srgbClr val="003B49"/>
                </a:solidFill>
                <a:latin typeface="Arial"/>
                <a:ea typeface="Arial"/>
                <a:cs typeface="Arial"/>
                <a:sym typeface="Arial"/>
              </a:defRPr>
            </a:lvl1pPr>
            <a:lvl2pPr indent="-397954" lvl="1" marL="914400" marR="0" rtl="0" algn="l">
              <a:lnSpc>
                <a:spcPct val="100000"/>
              </a:lnSpc>
              <a:spcBef>
                <a:spcPts val="533"/>
              </a:spcBef>
              <a:spcAft>
                <a:spcPts val="0"/>
              </a:spcAft>
              <a:buClr>
                <a:srgbClr val="003B49"/>
              </a:buClr>
              <a:buSzPts val="2667"/>
              <a:buFont typeface="Arial"/>
              <a:buChar char="–"/>
              <a:defRPr b="0" i="0" sz="2667" u="none" cap="none" strike="noStrike">
                <a:solidFill>
                  <a:srgbClr val="003B49"/>
                </a:solidFill>
                <a:latin typeface="Arial"/>
                <a:ea typeface="Arial"/>
                <a:cs typeface="Arial"/>
                <a:sym typeface="Arial"/>
              </a:defRPr>
            </a:lvl2pPr>
            <a:lvl3pPr indent="-381000" lvl="2" marL="1371600" marR="0" rtl="0" algn="l">
              <a:lnSpc>
                <a:spcPct val="100000"/>
              </a:lnSpc>
              <a:spcBef>
                <a:spcPts val="480"/>
              </a:spcBef>
              <a:spcAft>
                <a:spcPts val="0"/>
              </a:spcAft>
              <a:buClr>
                <a:srgbClr val="003B49"/>
              </a:buClr>
              <a:buSzPts val="2400"/>
              <a:buFont typeface="Merriweather Sans"/>
              <a:buChar char="&gt;"/>
              <a:defRPr b="0" i="0" sz="2400" u="none" cap="none" strike="noStrike">
                <a:solidFill>
                  <a:srgbClr val="003B49"/>
                </a:solidFill>
                <a:latin typeface="Arial"/>
                <a:ea typeface="Arial"/>
                <a:cs typeface="Arial"/>
                <a:sym typeface="Arial"/>
              </a:defRPr>
            </a:lvl3pPr>
            <a:lvl4pPr indent="-364045" lvl="3" marL="1828800" marR="0" rtl="0" algn="l">
              <a:lnSpc>
                <a:spcPct val="100000"/>
              </a:lnSpc>
              <a:spcBef>
                <a:spcPts val="427"/>
              </a:spcBef>
              <a:spcAft>
                <a:spcPts val="0"/>
              </a:spcAft>
              <a:buClr>
                <a:srgbClr val="003B49"/>
              </a:buClr>
              <a:buSzPts val="2133"/>
              <a:buFont typeface="Arial"/>
              <a:buChar char="–"/>
              <a:defRPr b="0" i="0" sz="2133" u="none" cap="none" strike="noStrike">
                <a:solidFill>
                  <a:srgbClr val="003B49"/>
                </a:solidFill>
                <a:latin typeface="Arial"/>
                <a:ea typeface="Arial"/>
                <a:cs typeface="Arial"/>
                <a:sym typeface="Arial"/>
              </a:defRPr>
            </a:lvl4pPr>
            <a:lvl5pPr indent="-347154" lvl="4" marL="2286000" marR="0" rtl="0" algn="l">
              <a:lnSpc>
                <a:spcPct val="100000"/>
              </a:lnSpc>
              <a:spcBef>
                <a:spcPts val="373"/>
              </a:spcBef>
              <a:spcAft>
                <a:spcPts val="0"/>
              </a:spcAft>
              <a:buClr>
                <a:srgbClr val="003B49"/>
              </a:buClr>
              <a:buSzPts val="1867"/>
              <a:buFont typeface="Merriweather Sans"/>
              <a:buChar char="&gt;"/>
              <a:defRPr b="0" i="0" sz="1867" u="none" cap="none" strike="noStrike">
                <a:solidFill>
                  <a:srgbClr val="003B49"/>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99" name="Google Shape;99;p202"/>
          <p:cNvSpPr txBox="1"/>
          <p:nvPr>
            <p:ph idx="3" type="body"/>
          </p:nvPr>
        </p:nvSpPr>
        <p:spPr>
          <a:xfrm>
            <a:off x="895676" y="1730669"/>
            <a:ext cx="10912883"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640"/>
              </a:spcBef>
              <a:spcAft>
                <a:spcPts val="0"/>
              </a:spcAft>
              <a:buClr>
                <a:srgbClr val="003B49"/>
              </a:buClr>
              <a:buSzPts val="3200"/>
              <a:buFont typeface="Arial"/>
              <a:buNone/>
              <a:defRPr b="0" i="0" sz="3200" u="none" cap="none" strike="noStrike">
                <a:solidFill>
                  <a:srgbClr val="003B49"/>
                </a:solidFill>
                <a:latin typeface="Arial"/>
                <a:ea typeface="Arial"/>
                <a:cs typeface="Arial"/>
                <a:sym typeface="Arial"/>
              </a:defRPr>
            </a:lvl1pPr>
            <a:lvl2pPr indent="-228600" lvl="1" marL="914400" marR="0" rtl="0" algn="l">
              <a:lnSpc>
                <a:spcPct val="100000"/>
              </a:lnSpc>
              <a:spcBef>
                <a:spcPts val="747"/>
              </a:spcBef>
              <a:spcAft>
                <a:spcPts val="0"/>
              </a:spcAft>
              <a:buClr>
                <a:srgbClr val="E8D3A2"/>
              </a:buClr>
              <a:buSzPts val="3733"/>
              <a:buFont typeface="Arial"/>
              <a:buNone/>
              <a:defRPr b="0" i="0" sz="3733"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640"/>
              </a:spcBef>
              <a:spcAft>
                <a:spcPts val="0"/>
              </a:spcAft>
              <a:buClr>
                <a:srgbClr val="E8D3A2"/>
              </a:buClr>
              <a:buSzPts val="3200"/>
              <a:buFont typeface="Arial"/>
              <a:buNone/>
              <a:defRPr b="0" i="0" sz="32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id="100" name="Google Shape;100;p202"/>
          <p:cNvPicPr preferRelativeResize="0"/>
          <p:nvPr/>
        </p:nvPicPr>
        <p:blipFill rotWithShape="1">
          <a:blip r:embed="rId2">
            <a:alphaModFix/>
          </a:blip>
          <a:srcRect b="0" l="0" r="0" t="0"/>
          <a:stretch/>
        </p:blipFill>
        <p:spPr>
          <a:xfrm>
            <a:off x="-95403" y="-189984"/>
            <a:ext cx="12456737" cy="467127"/>
          </a:xfrm>
          <a:prstGeom prst="rect">
            <a:avLst/>
          </a:prstGeom>
          <a:noFill/>
          <a:ln>
            <a:noFill/>
          </a:ln>
        </p:spPr>
      </p:pic>
      <p:pic>
        <p:nvPicPr>
          <p:cNvPr id="101" name="Google Shape;101;p202"/>
          <p:cNvPicPr preferRelativeResize="0"/>
          <p:nvPr/>
        </p:nvPicPr>
        <p:blipFill rotWithShape="1">
          <a:blip r:embed="rId3">
            <a:alphaModFix/>
          </a:blip>
          <a:srcRect b="0" l="0" r="0" t="0"/>
          <a:stretch/>
        </p:blipFill>
        <p:spPr>
          <a:xfrm>
            <a:off x="10655808" y="5522386"/>
            <a:ext cx="1347216" cy="108966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 + Content">
  <p:cSld name="1_Header + Content">
    <p:spTree>
      <p:nvGrpSpPr>
        <p:cNvPr id="102" name="Shape 102"/>
        <p:cNvGrpSpPr/>
        <p:nvPr/>
      </p:nvGrpSpPr>
      <p:grpSpPr>
        <a:xfrm>
          <a:off x="0" y="0"/>
          <a:ext cx="0" cy="0"/>
          <a:chOff x="0" y="0"/>
          <a:chExt cx="0" cy="0"/>
        </a:xfrm>
      </p:grpSpPr>
      <p:sp>
        <p:nvSpPr>
          <p:cNvPr id="103" name="Google Shape;103;p203"/>
          <p:cNvSpPr txBox="1"/>
          <p:nvPr>
            <p:ph idx="1" type="body"/>
          </p:nvPr>
        </p:nvSpPr>
        <p:spPr>
          <a:xfrm>
            <a:off x="895676" y="371511"/>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800"/>
              </a:spcBef>
              <a:spcAft>
                <a:spcPts val="0"/>
              </a:spcAft>
              <a:buClr>
                <a:srgbClr val="003B49"/>
              </a:buClr>
              <a:buSzPts val="4000"/>
              <a:buFont typeface="Arial"/>
              <a:buNone/>
              <a:defRPr b="0" i="0" sz="4000" u="none" cap="none" strike="noStrike">
                <a:solidFill>
                  <a:srgbClr val="003B49"/>
                </a:solidFill>
                <a:latin typeface="Arial"/>
                <a:ea typeface="Arial"/>
                <a:cs typeface="Arial"/>
                <a:sym typeface="Arial"/>
              </a:defRPr>
            </a:lvl1pPr>
            <a:lvl2pPr indent="-228600" lvl="1" marL="914400" marR="0" rtl="0" algn="l">
              <a:lnSpc>
                <a:spcPct val="100000"/>
              </a:lnSpc>
              <a:spcBef>
                <a:spcPts val="747"/>
              </a:spcBef>
              <a:spcAft>
                <a:spcPts val="0"/>
              </a:spcAft>
              <a:buClr>
                <a:srgbClr val="E8D3A2"/>
              </a:buClr>
              <a:buSzPts val="3733"/>
              <a:buFont typeface="Arial"/>
              <a:buNone/>
              <a:defRPr b="0" i="0" sz="3733"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640"/>
              </a:spcBef>
              <a:spcAft>
                <a:spcPts val="0"/>
              </a:spcAft>
              <a:buClr>
                <a:srgbClr val="E8D3A2"/>
              </a:buClr>
              <a:buSzPts val="3200"/>
              <a:buFont typeface="Arial"/>
              <a:buNone/>
              <a:defRPr b="0" i="0" sz="32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104" name="Google Shape;104;p203"/>
          <p:cNvSpPr txBox="1"/>
          <p:nvPr>
            <p:ph idx="2" type="body"/>
          </p:nvPr>
        </p:nvSpPr>
        <p:spPr>
          <a:xfrm>
            <a:off x="879073" y="1736727"/>
            <a:ext cx="10769275" cy="401549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003B49"/>
              </a:buClr>
              <a:buSzPts val="3200"/>
              <a:buFont typeface="Merriweather Sans"/>
              <a:buChar char="&gt;"/>
              <a:defRPr b="0" i="0" sz="3200" u="none" cap="none" strike="noStrike">
                <a:solidFill>
                  <a:srgbClr val="003B49"/>
                </a:solidFill>
                <a:latin typeface="Arial"/>
                <a:ea typeface="Arial"/>
                <a:cs typeface="Arial"/>
                <a:sym typeface="Arial"/>
              </a:defRPr>
            </a:lvl1pPr>
            <a:lvl2pPr indent="-397954" lvl="1" marL="914400" marR="0" rtl="0" algn="l">
              <a:lnSpc>
                <a:spcPct val="100000"/>
              </a:lnSpc>
              <a:spcBef>
                <a:spcPts val="533"/>
              </a:spcBef>
              <a:spcAft>
                <a:spcPts val="0"/>
              </a:spcAft>
              <a:buClr>
                <a:srgbClr val="003B49"/>
              </a:buClr>
              <a:buSzPts val="2667"/>
              <a:buFont typeface="Arial"/>
              <a:buChar char="–"/>
              <a:defRPr b="0" i="0" sz="2667" u="none" cap="none" strike="noStrike">
                <a:solidFill>
                  <a:srgbClr val="003B49"/>
                </a:solidFill>
                <a:latin typeface="Arial"/>
                <a:ea typeface="Arial"/>
                <a:cs typeface="Arial"/>
                <a:sym typeface="Arial"/>
              </a:defRPr>
            </a:lvl2pPr>
            <a:lvl3pPr indent="-381000" lvl="2" marL="1371600" marR="0" rtl="0" algn="l">
              <a:lnSpc>
                <a:spcPct val="100000"/>
              </a:lnSpc>
              <a:spcBef>
                <a:spcPts val="480"/>
              </a:spcBef>
              <a:spcAft>
                <a:spcPts val="0"/>
              </a:spcAft>
              <a:buClr>
                <a:srgbClr val="003B49"/>
              </a:buClr>
              <a:buSzPts val="2400"/>
              <a:buFont typeface="Merriweather Sans"/>
              <a:buChar char="&gt;"/>
              <a:defRPr b="0" i="0" sz="2400" u="none" cap="none" strike="noStrike">
                <a:solidFill>
                  <a:srgbClr val="003B49"/>
                </a:solidFill>
                <a:latin typeface="Arial"/>
                <a:ea typeface="Arial"/>
                <a:cs typeface="Arial"/>
                <a:sym typeface="Arial"/>
              </a:defRPr>
            </a:lvl3pPr>
            <a:lvl4pPr indent="-364045" lvl="3" marL="1828800" marR="0" rtl="0" algn="l">
              <a:lnSpc>
                <a:spcPct val="100000"/>
              </a:lnSpc>
              <a:spcBef>
                <a:spcPts val="427"/>
              </a:spcBef>
              <a:spcAft>
                <a:spcPts val="0"/>
              </a:spcAft>
              <a:buClr>
                <a:srgbClr val="003B49"/>
              </a:buClr>
              <a:buSzPts val="2133"/>
              <a:buFont typeface="Arial"/>
              <a:buChar char="–"/>
              <a:defRPr b="0" i="0" sz="2133" u="none" cap="none" strike="noStrike">
                <a:solidFill>
                  <a:srgbClr val="003B49"/>
                </a:solidFill>
                <a:latin typeface="Arial"/>
                <a:ea typeface="Arial"/>
                <a:cs typeface="Arial"/>
                <a:sym typeface="Arial"/>
              </a:defRPr>
            </a:lvl4pPr>
            <a:lvl5pPr indent="-347154" lvl="4" marL="2286000" marR="0" rtl="0" algn="l">
              <a:lnSpc>
                <a:spcPct val="100000"/>
              </a:lnSpc>
              <a:spcBef>
                <a:spcPts val="373"/>
              </a:spcBef>
              <a:spcAft>
                <a:spcPts val="0"/>
              </a:spcAft>
              <a:buClr>
                <a:srgbClr val="003B49"/>
              </a:buClr>
              <a:buSzPts val="1867"/>
              <a:buFont typeface="Merriweather Sans"/>
              <a:buChar char="&gt;"/>
              <a:defRPr b="0" i="0" sz="1867" u="none" cap="none" strike="noStrike">
                <a:solidFill>
                  <a:srgbClr val="003B49"/>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id="105" name="Google Shape;105;p203"/>
          <p:cNvPicPr preferRelativeResize="0"/>
          <p:nvPr/>
        </p:nvPicPr>
        <p:blipFill rotWithShape="1">
          <a:blip r:embed="rId2">
            <a:alphaModFix/>
          </a:blip>
          <a:srcRect b="0" l="0" r="0" t="0"/>
          <a:stretch/>
        </p:blipFill>
        <p:spPr>
          <a:xfrm>
            <a:off x="-95403" y="-189984"/>
            <a:ext cx="12456737" cy="467127"/>
          </a:xfrm>
          <a:prstGeom prst="rect">
            <a:avLst/>
          </a:prstGeom>
          <a:noFill/>
          <a:ln>
            <a:noFill/>
          </a:ln>
        </p:spPr>
      </p:pic>
      <p:pic>
        <p:nvPicPr>
          <p:cNvPr id="106" name="Google Shape;106;p203"/>
          <p:cNvPicPr preferRelativeResize="0"/>
          <p:nvPr/>
        </p:nvPicPr>
        <p:blipFill rotWithShape="1">
          <a:blip r:embed="rId3">
            <a:alphaModFix/>
          </a:blip>
          <a:srcRect b="0" l="0" r="0" t="0"/>
          <a:stretch/>
        </p:blipFill>
        <p:spPr>
          <a:xfrm>
            <a:off x="10655808" y="5522386"/>
            <a:ext cx="1347216" cy="10896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7" name="Shape 17"/>
        <p:cNvGrpSpPr/>
        <p:nvPr/>
      </p:nvGrpSpPr>
      <p:grpSpPr>
        <a:xfrm>
          <a:off x="0" y="0"/>
          <a:ext cx="0" cy="0"/>
          <a:chOff x="0" y="0"/>
          <a:chExt cx="0" cy="0"/>
        </a:xfrm>
      </p:grpSpPr>
      <p:sp>
        <p:nvSpPr>
          <p:cNvPr id="18" name="Google Shape;18;p102"/>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1pPr>
            <a:lvl2pPr indent="-355600" lvl="1" marL="914400" marR="0" rtl="0" algn="l">
              <a:lnSpc>
                <a:spcPct val="100000"/>
              </a:lnSpc>
              <a:spcBef>
                <a:spcPts val="400"/>
              </a:spcBef>
              <a:spcAft>
                <a:spcPts val="0"/>
              </a:spcAft>
              <a:buClr>
                <a:srgbClr val="509E2F"/>
              </a:buClr>
              <a:buSzPts val="2000"/>
              <a:buFont typeface="Arial"/>
              <a:buChar char="–"/>
              <a:defRPr b="0" i="0" sz="2000" u="none" cap="none" strike="noStrike">
                <a:solidFill>
                  <a:srgbClr val="509E2F"/>
                </a:solidFill>
                <a:latin typeface="Arial"/>
                <a:ea typeface="Arial"/>
                <a:cs typeface="Arial"/>
                <a:sym typeface="Arial"/>
              </a:defRPr>
            </a:lvl2pPr>
            <a:lvl3pPr indent="-342900" lvl="2" marL="1371600" marR="0" rtl="0" algn="l">
              <a:lnSpc>
                <a:spcPct val="100000"/>
              </a:lnSpc>
              <a:spcBef>
                <a:spcPts val="360"/>
              </a:spcBef>
              <a:spcAft>
                <a:spcPts val="0"/>
              </a:spcAft>
              <a:buClr>
                <a:srgbClr val="509E2F"/>
              </a:buClr>
              <a:buSzPts val="1800"/>
              <a:buFont typeface="Merriweather Sans"/>
              <a:buChar char="&gt;"/>
              <a:defRPr b="0" i="0" sz="1800" u="none" cap="none" strike="noStrike">
                <a:solidFill>
                  <a:srgbClr val="509E2F"/>
                </a:solidFill>
                <a:latin typeface="Arial"/>
                <a:ea typeface="Arial"/>
                <a:cs typeface="Arial"/>
                <a:sym typeface="Arial"/>
              </a:defRPr>
            </a:lvl3pPr>
            <a:lvl4pPr indent="-330200" lvl="3" marL="1828800" marR="0" rtl="0" algn="l">
              <a:lnSpc>
                <a:spcPct val="100000"/>
              </a:lnSpc>
              <a:spcBef>
                <a:spcPts val="320"/>
              </a:spcBef>
              <a:spcAft>
                <a:spcPts val="0"/>
              </a:spcAft>
              <a:buClr>
                <a:srgbClr val="509E2F"/>
              </a:buClr>
              <a:buSzPts val="1600"/>
              <a:buFont typeface="Arial"/>
              <a:buChar char="–"/>
              <a:defRPr b="0" i="0" sz="1600" u="none" cap="none" strike="noStrike">
                <a:solidFill>
                  <a:srgbClr val="509E2F"/>
                </a:solidFill>
                <a:latin typeface="Arial"/>
                <a:ea typeface="Arial"/>
                <a:cs typeface="Arial"/>
                <a:sym typeface="Arial"/>
              </a:defRPr>
            </a:lvl4pPr>
            <a:lvl5pPr indent="-317500" lvl="4" marL="2286000" marR="0" rtl="0" algn="l">
              <a:lnSpc>
                <a:spcPct val="100000"/>
              </a:lnSpc>
              <a:spcBef>
                <a:spcPts val="280"/>
              </a:spcBef>
              <a:spcAft>
                <a:spcPts val="0"/>
              </a:spcAft>
              <a:buClr>
                <a:srgbClr val="509E2F"/>
              </a:buClr>
              <a:buSzPts val="1400"/>
              <a:buFont typeface="Merriweather Sans"/>
              <a:buChar char="&gt;"/>
              <a:defRPr b="0" i="0" sz="1400" u="none" cap="none" strike="noStrike">
                <a:solidFill>
                  <a:srgbClr val="509E2F"/>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Google Shape;19;p102"/>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10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 + Graphic">
  <p:cSld name="1_Header + Graphic">
    <p:spTree>
      <p:nvGrpSpPr>
        <p:cNvPr id="107" name="Shape 107"/>
        <p:cNvGrpSpPr/>
        <p:nvPr/>
      </p:nvGrpSpPr>
      <p:grpSpPr>
        <a:xfrm>
          <a:off x="0" y="0"/>
          <a:ext cx="0" cy="0"/>
          <a:chOff x="0" y="0"/>
          <a:chExt cx="0" cy="0"/>
        </a:xfrm>
      </p:grpSpPr>
      <p:sp>
        <p:nvSpPr>
          <p:cNvPr id="108" name="Google Shape;108;p204"/>
          <p:cNvSpPr/>
          <p:nvPr>
            <p:ph idx="2" type="chart"/>
          </p:nvPr>
        </p:nvSpPr>
        <p:spPr>
          <a:xfrm>
            <a:off x="1022355" y="1736727"/>
            <a:ext cx="10695516" cy="44323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rgbClr val="003B49"/>
              </a:buClr>
              <a:buSzPts val="3200"/>
              <a:buFont typeface="Arial"/>
              <a:buNone/>
              <a:defRPr b="0" i="0" sz="3200" u="none" cap="none" strike="noStrike">
                <a:solidFill>
                  <a:srgbClr val="003B49"/>
                </a:solidFill>
                <a:latin typeface="Arial"/>
                <a:ea typeface="Arial"/>
                <a:cs typeface="Arial"/>
                <a:sym typeface="Arial"/>
              </a:defRPr>
            </a:lvl1pPr>
            <a:lvl2pPr lvl="1"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2pPr>
            <a:lvl3pPr lvl="2"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lvl="3"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4pPr>
            <a:lvl5pPr lvl="4"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5pPr>
            <a:lvl6pPr lvl="5"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lvl="6"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lvl="7"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lvl="8"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109" name="Google Shape;109;p204"/>
          <p:cNvSpPr txBox="1"/>
          <p:nvPr>
            <p:ph idx="1" type="body"/>
          </p:nvPr>
        </p:nvSpPr>
        <p:spPr>
          <a:xfrm>
            <a:off x="895676" y="371511"/>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800"/>
              </a:spcBef>
              <a:spcAft>
                <a:spcPts val="0"/>
              </a:spcAft>
              <a:buClr>
                <a:srgbClr val="003B49"/>
              </a:buClr>
              <a:buSzPts val="4000"/>
              <a:buFont typeface="Arial"/>
              <a:buNone/>
              <a:defRPr b="0" i="0" sz="4000" u="none" cap="none" strike="noStrike">
                <a:solidFill>
                  <a:srgbClr val="003B49"/>
                </a:solidFill>
                <a:latin typeface="Arial"/>
                <a:ea typeface="Arial"/>
                <a:cs typeface="Arial"/>
                <a:sym typeface="Arial"/>
              </a:defRPr>
            </a:lvl1pPr>
            <a:lvl2pPr indent="-228600" lvl="1" marL="914400" marR="0" rtl="0" algn="l">
              <a:lnSpc>
                <a:spcPct val="100000"/>
              </a:lnSpc>
              <a:spcBef>
                <a:spcPts val="747"/>
              </a:spcBef>
              <a:spcAft>
                <a:spcPts val="0"/>
              </a:spcAft>
              <a:buClr>
                <a:srgbClr val="E8D3A2"/>
              </a:buClr>
              <a:buSzPts val="3733"/>
              <a:buFont typeface="Arial"/>
              <a:buNone/>
              <a:defRPr b="0" i="0" sz="3733"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640"/>
              </a:spcBef>
              <a:spcAft>
                <a:spcPts val="0"/>
              </a:spcAft>
              <a:buClr>
                <a:srgbClr val="E8D3A2"/>
              </a:buClr>
              <a:buSzPts val="3200"/>
              <a:buFont typeface="Arial"/>
              <a:buNone/>
              <a:defRPr b="0" i="0" sz="32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533"/>
              </a:spcBef>
              <a:spcAft>
                <a:spcPts val="0"/>
              </a:spcAft>
              <a:buClr>
                <a:srgbClr val="E8D3A2"/>
              </a:buClr>
              <a:buSzPts val="2667"/>
              <a:buFont typeface="Arial"/>
              <a:buNone/>
              <a:defRPr b="0" i="0" sz="2667" u="none" cap="none" strike="noStrike">
                <a:solidFill>
                  <a:srgbClr val="E8D3A2"/>
                </a:solidFill>
                <a:latin typeface="Encode Sans Black"/>
                <a:ea typeface="Encode Sans Black"/>
                <a:cs typeface="Encode Sans Black"/>
                <a:sym typeface="Encode Sans Black"/>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pic>
        <p:nvPicPr>
          <p:cNvPr id="110" name="Google Shape;110;p204"/>
          <p:cNvPicPr preferRelativeResize="0"/>
          <p:nvPr/>
        </p:nvPicPr>
        <p:blipFill rotWithShape="1">
          <a:blip r:embed="rId2">
            <a:alphaModFix/>
          </a:blip>
          <a:srcRect b="0" l="0" r="0" t="0"/>
          <a:stretch/>
        </p:blipFill>
        <p:spPr>
          <a:xfrm>
            <a:off x="-95403" y="-189984"/>
            <a:ext cx="12456737" cy="467127"/>
          </a:xfrm>
          <a:prstGeom prst="rect">
            <a:avLst/>
          </a:prstGeom>
          <a:noFill/>
          <a:ln>
            <a:noFill/>
          </a:ln>
        </p:spPr>
      </p:pic>
      <p:pic>
        <p:nvPicPr>
          <p:cNvPr id="111" name="Google Shape;111;p204"/>
          <p:cNvPicPr preferRelativeResize="0"/>
          <p:nvPr/>
        </p:nvPicPr>
        <p:blipFill rotWithShape="1">
          <a:blip r:embed="rId3">
            <a:alphaModFix/>
          </a:blip>
          <a:srcRect b="0" l="0" r="0" t="0"/>
          <a:stretch/>
        </p:blipFill>
        <p:spPr>
          <a:xfrm>
            <a:off x="10655808" y="5522386"/>
            <a:ext cx="1347216" cy="108966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15" name="Shape 115"/>
        <p:cNvGrpSpPr/>
        <p:nvPr/>
      </p:nvGrpSpPr>
      <p:grpSpPr>
        <a:xfrm>
          <a:off x="0" y="0"/>
          <a:ext cx="0" cy="0"/>
          <a:chOff x="0" y="0"/>
          <a:chExt cx="0" cy="0"/>
        </a:xfrm>
      </p:grpSpPr>
      <p:sp>
        <p:nvSpPr>
          <p:cNvPr id="116" name="Google Shape;116;p30"/>
          <p:cNvSpPr txBox="1"/>
          <p:nvPr>
            <p:ph idx="1" type="body"/>
          </p:nvPr>
        </p:nvSpPr>
        <p:spPr>
          <a:xfrm>
            <a:off x="681054" y="3586334"/>
            <a:ext cx="10929485" cy="267379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1pPr>
            <a:lvl2pPr indent="-355600" lvl="1" marL="914400" marR="0" rtl="0" algn="l">
              <a:spcBef>
                <a:spcPts val="400"/>
              </a:spcBef>
              <a:spcAft>
                <a:spcPts val="0"/>
              </a:spcAft>
              <a:buClr>
                <a:srgbClr val="509E2F"/>
              </a:buClr>
              <a:buSzPts val="2000"/>
              <a:buFont typeface="Arial"/>
              <a:buChar char="–"/>
              <a:defRPr b="0" i="0" sz="2000" u="none" cap="none" strike="noStrike">
                <a:solidFill>
                  <a:srgbClr val="509E2F"/>
                </a:solidFill>
                <a:latin typeface="Arial"/>
                <a:ea typeface="Arial"/>
                <a:cs typeface="Arial"/>
                <a:sym typeface="Arial"/>
              </a:defRPr>
            </a:lvl2pPr>
            <a:lvl3pPr indent="-342900" lvl="2" marL="1371600" marR="0" rtl="0" algn="l">
              <a:spcBef>
                <a:spcPts val="360"/>
              </a:spcBef>
              <a:spcAft>
                <a:spcPts val="0"/>
              </a:spcAft>
              <a:buClr>
                <a:srgbClr val="509E2F"/>
              </a:buClr>
              <a:buSzPts val="1800"/>
              <a:buFont typeface="Merriweather Sans"/>
              <a:buChar char="&gt;"/>
              <a:defRPr b="0" i="0" sz="1800" u="none" cap="none" strike="noStrike">
                <a:solidFill>
                  <a:srgbClr val="509E2F"/>
                </a:solidFill>
                <a:latin typeface="Arial"/>
                <a:ea typeface="Arial"/>
                <a:cs typeface="Arial"/>
                <a:sym typeface="Arial"/>
              </a:defRPr>
            </a:lvl3pPr>
            <a:lvl4pPr indent="-330200" lvl="3" marL="1828800" marR="0" rtl="0" algn="l">
              <a:spcBef>
                <a:spcPts val="320"/>
              </a:spcBef>
              <a:spcAft>
                <a:spcPts val="0"/>
              </a:spcAft>
              <a:buClr>
                <a:srgbClr val="509E2F"/>
              </a:buClr>
              <a:buSzPts val="1600"/>
              <a:buFont typeface="Arial"/>
              <a:buChar char="–"/>
              <a:defRPr b="0" i="0" sz="1600" u="none" cap="none" strike="noStrike">
                <a:solidFill>
                  <a:srgbClr val="509E2F"/>
                </a:solidFill>
                <a:latin typeface="Arial"/>
                <a:ea typeface="Arial"/>
                <a:cs typeface="Arial"/>
                <a:sym typeface="Arial"/>
              </a:defRPr>
            </a:lvl4pPr>
            <a:lvl5pPr indent="-317500" lvl="4" marL="2286000" marR="0" rtl="0" algn="l">
              <a:spcBef>
                <a:spcPts val="280"/>
              </a:spcBef>
              <a:spcAft>
                <a:spcPts val="0"/>
              </a:spcAft>
              <a:buClr>
                <a:srgbClr val="509E2F"/>
              </a:buClr>
              <a:buSzPts val="1400"/>
              <a:buFont typeface="Merriweather Sans"/>
              <a:buChar char="&gt;"/>
              <a:defRPr b="0" i="0" sz="1400" u="none" cap="none" strike="noStrike">
                <a:solidFill>
                  <a:srgbClr val="509E2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7" name="Google Shape;117;p30"/>
          <p:cNvSpPr txBox="1"/>
          <p:nvPr>
            <p:ph idx="2" type="body"/>
          </p:nvPr>
        </p:nvSpPr>
        <p:spPr>
          <a:xfrm>
            <a:off x="681053" y="2996761"/>
            <a:ext cx="10912883"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509E2F"/>
              </a:buClr>
              <a:buSzPts val="2400"/>
              <a:buFont typeface="Arial"/>
              <a:buNone/>
              <a:defRPr b="0" i="0" sz="24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p30"/>
          <p:cNvSpPr txBox="1"/>
          <p:nvPr>
            <p:ph idx="3"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9" name="Google Shape;119;p3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0" name="Shape 120"/>
        <p:cNvGrpSpPr/>
        <p:nvPr/>
      </p:nvGrpSpPr>
      <p:grpSpPr>
        <a:xfrm>
          <a:off x="0" y="0"/>
          <a:ext cx="0" cy="0"/>
          <a:chOff x="0" y="0"/>
          <a:chExt cx="0" cy="0"/>
        </a:xfrm>
      </p:grpSpPr>
      <p:sp>
        <p:nvSpPr>
          <p:cNvPr id="121" name="Google Shape;121;p37"/>
          <p:cNvSpPr txBox="1"/>
          <p:nvPr>
            <p:ph idx="1" type="body"/>
          </p:nvPr>
        </p:nvSpPr>
        <p:spPr>
          <a:xfrm>
            <a:off x="895676" y="2046061"/>
            <a:ext cx="9296400" cy="264175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000"/>
              </a:spcBef>
              <a:spcAft>
                <a:spcPts val="0"/>
              </a:spcAft>
              <a:buClr>
                <a:srgbClr val="509E2F"/>
              </a:buClr>
              <a:buSzPts val="5000"/>
              <a:buFont typeface="Arial"/>
              <a:buNone/>
              <a:defRPr b="0" i="0" sz="5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3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23" name="Shape 123"/>
        <p:cNvGrpSpPr/>
        <p:nvPr/>
      </p:nvGrpSpPr>
      <p:grpSpPr>
        <a:xfrm>
          <a:off x="0" y="0"/>
          <a:ext cx="0" cy="0"/>
          <a:chOff x="0" y="0"/>
          <a:chExt cx="0" cy="0"/>
        </a:xfrm>
      </p:grpSpPr>
      <p:sp>
        <p:nvSpPr>
          <p:cNvPr id="124" name="Google Shape;124;p39"/>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1pPr>
            <a:lvl2pPr indent="-355600" lvl="1" marL="914400" marR="0" rtl="0" algn="l">
              <a:spcBef>
                <a:spcPts val="400"/>
              </a:spcBef>
              <a:spcAft>
                <a:spcPts val="0"/>
              </a:spcAft>
              <a:buClr>
                <a:srgbClr val="509E2F"/>
              </a:buClr>
              <a:buSzPts val="2000"/>
              <a:buFont typeface="Arial"/>
              <a:buChar char="–"/>
              <a:defRPr b="0" i="0" sz="2000" u="none" cap="none" strike="noStrike">
                <a:solidFill>
                  <a:srgbClr val="509E2F"/>
                </a:solidFill>
                <a:latin typeface="Arial"/>
                <a:ea typeface="Arial"/>
                <a:cs typeface="Arial"/>
                <a:sym typeface="Arial"/>
              </a:defRPr>
            </a:lvl2pPr>
            <a:lvl3pPr indent="-342900" lvl="2" marL="1371600" marR="0" rtl="0" algn="l">
              <a:spcBef>
                <a:spcPts val="360"/>
              </a:spcBef>
              <a:spcAft>
                <a:spcPts val="0"/>
              </a:spcAft>
              <a:buClr>
                <a:srgbClr val="509E2F"/>
              </a:buClr>
              <a:buSzPts val="1800"/>
              <a:buFont typeface="Merriweather Sans"/>
              <a:buChar char="&gt;"/>
              <a:defRPr b="0" i="0" sz="1800" u="none" cap="none" strike="noStrike">
                <a:solidFill>
                  <a:srgbClr val="509E2F"/>
                </a:solidFill>
                <a:latin typeface="Arial"/>
                <a:ea typeface="Arial"/>
                <a:cs typeface="Arial"/>
                <a:sym typeface="Arial"/>
              </a:defRPr>
            </a:lvl3pPr>
            <a:lvl4pPr indent="-330200" lvl="3" marL="1828800" marR="0" rtl="0" algn="l">
              <a:spcBef>
                <a:spcPts val="320"/>
              </a:spcBef>
              <a:spcAft>
                <a:spcPts val="0"/>
              </a:spcAft>
              <a:buClr>
                <a:srgbClr val="509E2F"/>
              </a:buClr>
              <a:buSzPts val="1600"/>
              <a:buFont typeface="Arial"/>
              <a:buChar char="–"/>
              <a:defRPr b="0" i="0" sz="1600" u="none" cap="none" strike="noStrike">
                <a:solidFill>
                  <a:srgbClr val="509E2F"/>
                </a:solidFill>
                <a:latin typeface="Arial"/>
                <a:ea typeface="Arial"/>
                <a:cs typeface="Arial"/>
                <a:sym typeface="Arial"/>
              </a:defRPr>
            </a:lvl4pPr>
            <a:lvl5pPr indent="-317500" lvl="4" marL="2286000" marR="0" rtl="0" algn="l">
              <a:spcBef>
                <a:spcPts val="280"/>
              </a:spcBef>
              <a:spcAft>
                <a:spcPts val="0"/>
              </a:spcAft>
              <a:buClr>
                <a:srgbClr val="509E2F"/>
              </a:buClr>
              <a:buSzPts val="1400"/>
              <a:buFont typeface="Merriweather Sans"/>
              <a:buChar char="&gt;"/>
              <a:defRPr b="0" i="0" sz="1400" u="none" cap="none" strike="noStrike">
                <a:solidFill>
                  <a:srgbClr val="509E2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5" name="Google Shape;125;p39"/>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p3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27" name="Shape 127"/>
        <p:cNvGrpSpPr/>
        <p:nvPr/>
      </p:nvGrpSpPr>
      <p:grpSpPr>
        <a:xfrm>
          <a:off x="0" y="0"/>
          <a:ext cx="0" cy="0"/>
          <a:chOff x="0" y="0"/>
          <a:chExt cx="0" cy="0"/>
        </a:xfrm>
      </p:grpSpPr>
      <p:sp>
        <p:nvSpPr>
          <p:cNvPr id="128" name="Google Shape;128;p40"/>
          <p:cNvSpPr/>
          <p:nvPr>
            <p:ph idx="2" type="chart"/>
          </p:nvPr>
        </p:nvSpPr>
        <p:spPr>
          <a:xfrm>
            <a:off x="681054" y="3042960"/>
            <a:ext cx="10695516" cy="3416457"/>
          </a:xfrm>
          <a:prstGeom prst="rect">
            <a:avLst/>
          </a:prstGeom>
          <a:noFill/>
          <a:ln>
            <a:noFill/>
          </a:ln>
        </p:spPr>
        <p:txBody>
          <a:bodyPr anchorCtr="0" anchor="t" bIns="45700" lIns="91425" spcFirstLastPara="1" rIns="91425" wrap="square" tIns="45700">
            <a:normAutofit/>
          </a:bodyPr>
          <a:lstStyle>
            <a:lvl1pPr lvl="0" marR="0" rtl="0" algn="l">
              <a:spcBef>
                <a:spcPts val="480"/>
              </a:spcBef>
              <a:spcAft>
                <a:spcPts val="0"/>
              </a:spcAft>
              <a:buClr>
                <a:srgbClr val="509E2F"/>
              </a:buClr>
              <a:buSzPts val="2400"/>
              <a:buFont typeface="Arial"/>
              <a:buNone/>
              <a:defRPr b="0" i="0" sz="2400" u="none" cap="none" strike="noStrike">
                <a:solidFill>
                  <a:srgbClr val="509E2F"/>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9" name="Google Shape;129;p40"/>
          <p:cNvSpPr txBox="1"/>
          <p:nvPr>
            <p:ph idx="1"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0" name="Google Shape;130;p4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33" name="Shape 133"/>
        <p:cNvGrpSpPr/>
        <p:nvPr/>
      </p:nvGrpSpPr>
      <p:grpSpPr>
        <a:xfrm>
          <a:off x="0" y="0"/>
          <a:ext cx="0" cy="0"/>
          <a:chOff x="0" y="0"/>
          <a:chExt cx="0" cy="0"/>
        </a:xfrm>
      </p:grpSpPr>
      <p:sp>
        <p:nvSpPr>
          <p:cNvPr id="134" name="Google Shape;134;p197"/>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1pPr>
            <a:lvl2pPr indent="-355600" lvl="1" marL="914400" marR="0" rtl="0" algn="l">
              <a:lnSpc>
                <a:spcPct val="100000"/>
              </a:lnSpc>
              <a:spcBef>
                <a:spcPts val="400"/>
              </a:spcBef>
              <a:spcAft>
                <a:spcPts val="0"/>
              </a:spcAft>
              <a:buClr>
                <a:srgbClr val="509E2F"/>
              </a:buClr>
              <a:buSzPts val="2000"/>
              <a:buFont typeface="Arial"/>
              <a:buChar char="–"/>
              <a:defRPr b="0" i="0" sz="2000" u="none" cap="none" strike="noStrike">
                <a:solidFill>
                  <a:srgbClr val="509E2F"/>
                </a:solidFill>
                <a:latin typeface="Arial"/>
                <a:ea typeface="Arial"/>
                <a:cs typeface="Arial"/>
                <a:sym typeface="Arial"/>
              </a:defRPr>
            </a:lvl2pPr>
            <a:lvl3pPr indent="-342900" lvl="2" marL="1371600" marR="0" rtl="0" algn="l">
              <a:lnSpc>
                <a:spcPct val="100000"/>
              </a:lnSpc>
              <a:spcBef>
                <a:spcPts val="360"/>
              </a:spcBef>
              <a:spcAft>
                <a:spcPts val="0"/>
              </a:spcAft>
              <a:buClr>
                <a:srgbClr val="509E2F"/>
              </a:buClr>
              <a:buSzPts val="1800"/>
              <a:buFont typeface="Merriweather Sans"/>
              <a:buChar char="&gt;"/>
              <a:defRPr b="0" i="0" sz="1800" u="none" cap="none" strike="noStrike">
                <a:solidFill>
                  <a:srgbClr val="509E2F"/>
                </a:solidFill>
                <a:latin typeface="Arial"/>
                <a:ea typeface="Arial"/>
                <a:cs typeface="Arial"/>
                <a:sym typeface="Arial"/>
              </a:defRPr>
            </a:lvl3pPr>
            <a:lvl4pPr indent="-330200" lvl="3" marL="1828800" marR="0" rtl="0" algn="l">
              <a:lnSpc>
                <a:spcPct val="100000"/>
              </a:lnSpc>
              <a:spcBef>
                <a:spcPts val="320"/>
              </a:spcBef>
              <a:spcAft>
                <a:spcPts val="0"/>
              </a:spcAft>
              <a:buClr>
                <a:srgbClr val="509E2F"/>
              </a:buClr>
              <a:buSzPts val="1600"/>
              <a:buFont typeface="Arial"/>
              <a:buChar char="–"/>
              <a:defRPr b="0" i="0" sz="1600" u="none" cap="none" strike="noStrike">
                <a:solidFill>
                  <a:srgbClr val="509E2F"/>
                </a:solidFill>
                <a:latin typeface="Arial"/>
                <a:ea typeface="Arial"/>
                <a:cs typeface="Arial"/>
                <a:sym typeface="Arial"/>
              </a:defRPr>
            </a:lvl4pPr>
            <a:lvl5pPr indent="-317500" lvl="4" marL="2286000" marR="0" rtl="0" algn="l">
              <a:lnSpc>
                <a:spcPct val="100000"/>
              </a:lnSpc>
              <a:spcBef>
                <a:spcPts val="280"/>
              </a:spcBef>
              <a:spcAft>
                <a:spcPts val="0"/>
              </a:spcAft>
              <a:buClr>
                <a:srgbClr val="509E2F"/>
              </a:buClr>
              <a:buSzPts val="1400"/>
              <a:buFont typeface="Merriweather Sans"/>
              <a:buChar char="&gt;"/>
              <a:defRPr b="0" i="0" sz="1400" u="none" cap="none" strike="noStrike">
                <a:solidFill>
                  <a:srgbClr val="509E2F"/>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5" name="Google Shape;135;p197"/>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6" name="Shape 136"/>
        <p:cNvGrpSpPr/>
        <p:nvPr/>
      </p:nvGrpSpPr>
      <p:grpSpPr>
        <a:xfrm>
          <a:off x="0" y="0"/>
          <a:ext cx="0" cy="0"/>
          <a:chOff x="0" y="0"/>
          <a:chExt cx="0" cy="0"/>
        </a:xfrm>
      </p:grpSpPr>
      <p:sp>
        <p:nvSpPr>
          <p:cNvPr id="137" name="Google Shape;137;p208"/>
          <p:cNvSpPr txBox="1"/>
          <p:nvPr>
            <p:ph idx="1" type="body"/>
          </p:nvPr>
        </p:nvSpPr>
        <p:spPr>
          <a:xfrm>
            <a:off x="895676" y="2046061"/>
            <a:ext cx="9296400" cy="264175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000"/>
              </a:spcBef>
              <a:spcAft>
                <a:spcPts val="0"/>
              </a:spcAft>
              <a:buClr>
                <a:srgbClr val="509E2F"/>
              </a:buClr>
              <a:buSzPts val="5000"/>
              <a:buFont typeface="Arial"/>
              <a:buNone/>
              <a:defRPr b="0" i="0" sz="5000" u="none" cap="none" strike="noStrike">
                <a:solidFill>
                  <a:srgbClr val="509E2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38" name="Shape 138"/>
        <p:cNvGrpSpPr/>
        <p:nvPr/>
      </p:nvGrpSpPr>
      <p:grpSpPr>
        <a:xfrm>
          <a:off x="0" y="0"/>
          <a:ext cx="0" cy="0"/>
          <a:chOff x="0" y="0"/>
          <a:chExt cx="0" cy="0"/>
        </a:xfrm>
      </p:grpSpPr>
      <p:sp>
        <p:nvSpPr>
          <p:cNvPr id="139" name="Google Shape;139;p209"/>
          <p:cNvSpPr txBox="1"/>
          <p:nvPr>
            <p:ph idx="1" type="body"/>
          </p:nvPr>
        </p:nvSpPr>
        <p:spPr>
          <a:xfrm>
            <a:off x="681054" y="3586334"/>
            <a:ext cx="10929485" cy="267379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1pPr>
            <a:lvl2pPr indent="-355600" lvl="1" marL="914400" marR="0" rtl="0" algn="l">
              <a:lnSpc>
                <a:spcPct val="100000"/>
              </a:lnSpc>
              <a:spcBef>
                <a:spcPts val="400"/>
              </a:spcBef>
              <a:spcAft>
                <a:spcPts val="0"/>
              </a:spcAft>
              <a:buClr>
                <a:srgbClr val="509E2F"/>
              </a:buClr>
              <a:buSzPts val="2000"/>
              <a:buFont typeface="Arial"/>
              <a:buChar char="–"/>
              <a:defRPr b="0" i="0" sz="2000" u="none" cap="none" strike="noStrike">
                <a:solidFill>
                  <a:srgbClr val="509E2F"/>
                </a:solidFill>
                <a:latin typeface="Arial"/>
                <a:ea typeface="Arial"/>
                <a:cs typeface="Arial"/>
                <a:sym typeface="Arial"/>
              </a:defRPr>
            </a:lvl2pPr>
            <a:lvl3pPr indent="-342900" lvl="2" marL="1371600" marR="0" rtl="0" algn="l">
              <a:lnSpc>
                <a:spcPct val="100000"/>
              </a:lnSpc>
              <a:spcBef>
                <a:spcPts val="360"/>
              </a:spcBef>
              <a:spcAft>
                <a:spcPts val="0"/>
              </a:spcAft>
              <a:buClr>
                <a:srgbClr val="509E2F"/>
              </a:buClr>
              <a:buSzPts val="1800"/>
              <a:buFont typeface="Merriweather Sans"/>
              <a:buChar char="&gt;"/>
              <a:defRPr b="0" i="0" sz="1800" u="none" cap="none" strike="noStrike">
                <a:solidFill>
                  <a:srgbClr val="509E2F"/>
                </a:solidFill>
                <a:latin typeface="Arial"/>
                <a:ea typeface="Arial"/>
                <a:cs typeface="Arial"/>
                <a:sym typeface="Arial"/>
              </a:defRPr>
            </a:lvl3pPr>
            <a:lvl4pPr indent="-330200" lvl="3" marL="1828800" marR="0" rtl="0" algn="l">
              <a:lnSpc>
                <a:spcPct val="100000"/>
              </a:lnSpc>
              <a:spcBef>
                <a:spcPts val="320"/>
              </a:spcBef>
              <a:spcAft>
                <a:spcPts val="0"/>
              </a:spcAft>
              <a:buClr>
                <a:srgbClr val="509E2F"/>
              </a:buClr>
              <a:buSzPts val="1600"/>
              <a:buFont typeface="Arial"/>
              <a:buChar char="–"/>
              <a:defRPr b="0" i="0" sz="1600" u="none" cap="none" strike="noStrike">
                <a:solidFill>
                  <a:srgbClr val="509E2F"/>
                </a:solidFill>
                <a:latin typeface="Arial"/>
                <a:ea typeface="Arial"/>
                <a:cs typeface="Arial"/>
                <a:sym typeface="Arial"/>
              </a:defRPr>
            </a:lvl4pPr>
            <a:lvl5pPr indent="-317500" lvl="4" marL="2286000" marR="0" rtl="0" algn="l">
              <a:lnSpc>
                <a:spcPct val="100000"/>
              </a:lnSpc>
              <a:spcBef>
                <a:spcPts val="280"/>
              </a:spcBef>
              <a:spcAft>
                <a:spcPts val="0"/>
              </a:spcAft>
              <a:buClr>
                <a:srgbClr val="509E2F"/>
              </a:buClr>
              <a:buSzPts val="1400"/>
              <a:buFont typeface="Merriweather Sans"/>
              <a:buChar char="&gt;"/>
              <a:defRPr b="0" i="0" sz="1400" u="none" cap="none" strike="noStrike">
                <a:solidFill>
                  <a:srgbClr val="509E2F"/>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209"/>
          <p:cNvSpPr txBox="1"/>
          <p:nvPr>
            <p:ph idx="2" type="body"/>
          </p:nvPr>
        </p:nvSpPr>
        <p:spPr>
          <a:xfrm>
            <a:off x="681053" y="2996761"/>
            <a:ext cx="10912883"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509E2F"/>
              </a:buClr>
              <a:buSzPts val="2400"/>
              <a:buFont typeface="Arial"/>
              <a:buNone/>
              <a:defRPr b="0" i="0" sz="2400" u="none" cap="none" strike="noStrike">
                <a:solidFill>
                  <a:srgbClr val="509E2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1" name="Google Shape;141;p209"/>
          <p:cNvSpPr txBox="1"/>
          <p:nvPr>
            <p:ph idx="3"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42" name="Shape 142"/>
        <p:cNvGrpSpPr/>
        <p:nvPr/>
      </p:nvGrpSpPr>
      <p:grpSpPr>
        <a:xfrm>
          <a:off x="0" y="0"/>
          <a:ext cx="0" cy="0"/>
          <a:chOff x="0" y="0"/>
          <a:chExt cx="0" cy="0"/>
        </a:xfrm>
      </p:grpSpPr>
      <p:sp>
        <p:nvSpPr>
          <p:cNvPr id="143" name="Google Shape;143;p210"/>
          <p:cNvSpPr/>
          <p:nvPr>
            <p:ph idx="2" type="chart"/>
          </p:nvPr>
        </p:nvSpPr>
        <p:spPr>
          <a:xfrm>
            <a:off x="681054" y="3042960"/>
            <a:ext cx="10695516" cy="3416457"/>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480"/>
              </a:spcBef>
              <a:spcAft>
                <a:spcPts val="0"/>
              </a:spcAft>
              <a:buClr>
                <a:srgbClr val="509E2F"/>
              </a:buClr>
              <a:buSzPts val="2400"/>
              <a:buFont typeface="Arial"/>
              <a:buNone/>
              <a:defRPr b="0" i="0" sz="2400" u="none" cap="none" strike="noStrike">
                <a:solidFill>
                  <a:srgbClr val="509E2F"/>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4" name="Google Shape;144;p210"/>
          <p:cNvSpPr txBox="1"/>
          <p:nvPr>
            <p:ph idx="1"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47" name="Shape 147"/>
        <p:cNvGrpSpPr/>
        <p:nvPr/>
      </p:nvGrpSpPr>
      <p:grpSpPr>
        <a:xfrm>
          <a:off x="0" y="0"/>
          <a:ext cx="0" cy="0"/>
          <a:chOff x="0" y="0"/>
          <a:chExt cx="0" cy="0"/>
        </a:xfrm>
      </p:grpSpPr>
      <p:sp>
        <p:nvSpPr>
          <p:cNvPr id="148" name="Google Shape;148;p32"/>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1pPr>
            <a:lvl2pPr indent="-355600" lvl="1" marL="914400" marR="0" rtl="0" algn="l">
              <a:spcBef>
                <a:spcPts val="400"/>
              </a:spcBef>
              <a:spcAft>
                <a:spcPts val="0"/>
              </a:spcAft>
              <a:buClr>
                <a:srgbClr val="509E2F"/>
              </a:buClr>
              <a:buSzPts val="2000"/>
              <a:buFont typeface="Arial"/>
              <a:buChar char="–"/>
              <a:defRPr b="0" i="0" sz="2000" u="none" cap="none" strike="noStrike">
                <a:solidFill>
                  <a:srgbClr val="509E2F"/>
                </a:solidFill>
                <a:latin typeface="Arial"/>
                <a:ea typeface="Arial"/>
                <a:cs typeface="Arial"/>
                <a:sym typeface="Arial"/>
              </a:defRPr>
            </a:lvl2pPr>
            <a:lvl3pPr indent="-342900" lvl="2" marL="1371600" marR="0" rtl="0" algn="l">
              <a:spcBef>
                <a:spcPts val="360"/>
              </a:spcBef>
              <a:spcAft>
                <a:spcPts val="0"/>
              </a:spcAft>
              <a:buClr>
                <a:srgbClr val="509E2F"/>
              </a:buClr>
              <a:buSzPts val="1800"/>
              <a:buFont typeface="Merriweather Sans"/>
              <a:buChar char="&gt;"/>
              <a:defRPr b="0" i="0" sz="1800" u="none" cap="none" strike="noStrike">
                <a:solidFill>
                  <a:srgbClr val="509E2F"/>
                </a:solidFill>
                <a:latin typeface="Arial"/>
                <a:ea typeface="Arial"/>
                <a:cs typeface="Arial"/>
                <a:sym typeface="Arial"/>
              </a:defRPr>
            </a:lvl3pPr>
            <a:lvl4pPr indent="-330200" lvl="3" marL="1828800" marR="0" rtl="0" algn="l">
              <a:spcBef>
                <a:spcPts val="320"/>
              </a:spcBef>
              <a:spcAft>
                <a:spcPts val="0"/>
              </a:spcAft>
              <a:buClr>
                <a:srgbClr val="509E2F"/>
              </a:buClr>
              <a:buSzPts val="1600"/>
              <a:buFont typeface="Arial"/>
              <a:buChar char="–"/>
              <a:defRPr b="0" i="0" sz="1600" u="none" cap="none" strike="noStrike">
                <a:solidFill>
                  <a:srgbClr val="509E2F"/>
                </a:solidFill>
                <a:latin typeface="Arial"/>
                <a:ea typeface="Arial"/>
                <a:cs typeface="Arial"/>
                <a:sym typeface="Arial"/>
              </a:defRPr>
            </a:lvl4pPr>
            <a:lvl5pPr indent="-317500" lvl="4" marL="2286000" marR="0" rtl="0" algn="l">
              <a:spcBef>
                <a:spcPts val="280"/>
              </a:spcBef>
              <a:spcAft>
                <a:spcPts val="0"/>
              </a:spcAft>
              <a:buClr>
                <a:srgbClr val="509E2F"/>
              </a:buClr>
              <a:buSzPts val="1400"/>
              <a:buFont typeface="Merriweather Sans"/>
              <a:buChar char="&gt;"/>
              <a:defRPr b="0" i="0" sz="1400" u="none" cap="none" strike="noStrike">
                <a:solidFill>
                  <a:srgbClr val="509E2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9" name="Google Shape;149;p32"/>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1" name="Shape 21"/>
        <p:cNvGrpSpPr/>
        <p:nvPr/>
      </p:nvGrpSpPr>
      <p:grpSpPr>
        <a:xfrm>
          <a:off x="0" y="0"/>
          <a:ext cx="0" cy="0"/>
          <a:chOff x="0" y="0"/>
          <a:chExt cx="0" cy="0"/>
        </a:xfrm>
      </p:grpSpPr>
      <p:sp>
        <p:nvSpPr>
          <p:cNvPr id="22" name="Google Shape;22;p191"/>
          <p:cNvSpPr txBox="1"/>
          <p:nvPr>
            <p:ph idx="1" type="body"/>
          </p:nvPr>
        </p:nvSpPr>
        <p:spPr>
          <a:xfrm>
            <a:off x="895676" y="1894009"/>
            <a:ext cx="9296400" cy="264175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5000"/>
              <a:buFont typeface="Arial"/>
              <a:buNone/>
              <a:defRPr b="0" i="0" sz="5000" u="none" cap="none" strike="noStrike">
                <a:solidFill>
                  <a:srgbClr val="003B49"/>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23" name="Google Shape;23;p191"/>
          <p:cNvPicPr preferRelativeResize="0"/>
          <p:nvPr/>
        </p:nvPicPr>
        <p:blipFill rotWithShape="1">
          <a:blip r:embed="rId2">
            <a:alphaModFix/>
          </a:blip>
          <a:srcRect b="0" l="0" r="0" t="0"/>
          <a:stretch/>
        </p:blipFill>
        <p:spPr>
          <a:xfrm>
            <a:off x="10192076" y="5522384"/>
            <a:ext cx="1799288" cy="1091480"/>
          </a:xfrm>
          <a:prstGeom prst="rect">
            <a:avLst/>
          </a:prstGeom>
          <a:noFill/>
          <a:ln>
            <a:noFill/>
          </a:ln>
        </p:spPr>
      </p:pic>
      <p:pic>
        <p:nvPicPr>
          <p:cNvPr id="24" name="Google Shape;24;p191"/>
          <p:cNvPicPr preferRelativeResize="0"/>
          <p:nvPr/>
        </p:nvPicPr>
        <p:blipFill rotWithShape="1">
          <a:blip r:embed="rId3">
            <a:alphaModFix/>
          </a:blip>
          <a:srcRect b="0" l="0" r="0" t="0"/>
          <a:stretch/>
        </p:blipFill>
        <p:spPr>
          <a:xfrm>
            <a:off x="-95403" y="-202684"/>
            <a:ext cx="12456737" cy="467127"/>
          </a:xfrm>
          <a:prstGeom prst="rect">
            <a:avLst/>
          </a:prstGeom>
          <a:noFill/>
          <a:ln>
            <a:noFill/>
          </a:ln>
        </p:spPr>
      </p:pic>
      <p:sp>
        <p:nvSpPr>
          <p:cNvPr id="25" name="Google Shape;25;p19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0" name="Shape 150"/>
        <p:cNvGrpSpPr/>
        <p:nvPr/>
      </p:nvGrpSpPr>
      <p:grpSpPr>
        <a:xfrm>
          <a:off x="0" y="0"/>
          <a:ext cx="0" cy="0"/>
          <a:chOff x="0" y="0"/>
          <a:chExt cx="0" cy="0"/>
        </a:xfrm>
      </p:grpSpPr>
      <p:sp>
        <p:nvSpPr>
          <p:cNvPr id="151" name="Google Shape;151;p33"/>
          <p:cNvSpPr txBox="1"/>
          <p:nvPr>
            <p:ph idx="1" type="body"/>
          </p:nvPr>
        </p:nvSpPr>
        <p:spPr>
          <a:xfrm>
            <a:off x="895676" y="2046061"/>
            <a:ext cx="9296400" cy="264175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000"/>
              </a:spcBef>
              <a:spcAft>
                <a:spcPts val="0"/>
              </a:spcAft>
              <a:buClr>
                <a:srgbClr val="509E2F"/>
              </a:buClr>
              <a:buSzPts val="5000"/>
              <a:buFont typeface="Arial"/>
              <a:buNone/>
              <a:defRPr b="0" i="0" sz="5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52" name="Shape 152"/>
        <p:cNvGrpSpPr/>
        <p:nvPr/>
      </p:nvGrpSpPr>
      <p:grpSpPr>
        <a:xfrm>
          <a:off x="0" y="0"/>
          <a:ext cx="0" cy="0"/>
          <a:chOff x="0" y="0"/>
          <a:chExt cx="0" cy="0"/>
        </a:xfrm>
      </p:grpSpPr>
      <p:sp>
        <p:nvSpPr>
          <p:cNvPr id="153" name="Google Shape;153;p34"/>
          <p:cNvSpPr txBox="1"/>
          <p:nvPr>
            <p:ph idx="1" type="body"/>
          </p:nvPr>
        </p:nvSpPr>
        <p:spPr>
          <a:xfrm>
            <a:off x="681054" y="3586334"/>
            <a:ext cx="10929485" cy="267379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1pPr>
            <a:lvl2pPr indent="-355600" lvl="1" marL="914400" marR="0" rtl="0" algn="l">
              <a:spcBef>
                <a:spcPts val="400"/>
              </a:spcBef>
              <a:spcAft>
                <a:spcPts val="0"/>
              </a:spcAft>
              <a:buClr>
                <a:srgbClr val="509E2F"/>
              </a:buClr>
              <a:buSzPts val="2000"/>
              <a:buFont typeface="Arial"/>
              <a:buChar char="–"/>
              <a:defRPr b="0" i="0" sz="2000" u="none" cap="none" strike="noStrike">
                <a:solidFill>
                  <a:srgbClr val="509E2F"/>
                </a:solidFill>
                <a:latin typeface="Arial"/>
                <a:ea typeface="Arial"/>
                <a:cs typeface="Arial"/>
                <a:sym typeface="Arial"/>
              </a:defRPr>
            </a:lvl2pPr>
            <a:lvl3pPr indent="-342900" lvl="2" marL="1371600" marR="0" rtl="0" algn="l">
              <a:spcBef>
                <a:spcPts val="360"/>
              </a:spcBef>
              <a:spcAft>
                <a:spcPts val="0"/>
              </a:spcAft>
              <a:buClr>
                <a:srgbClr val="509E2F"/>
              </a:buClr>
              <a:buSzPts val="1800"/>
              <a:buFont typeface="Merriweather Sans"/>
              <a:buChar char="&gt;"/>
              <a:defRPr b="0" i="0" sz="1800" u="none" cap="none" strike="noStrike">
                <a:solidFill>
                  <a:srgbClr val="509E2F"/>
                </a:solidFill>
                <a:latin typeface="Arial"/>
                <a:ea typeface="Arial"/>
                <a:cs typeface="Arial"/>
                <a:sym typeface="Arial"/>
              </a:defRPr>
            </a:lvl3pPr>
            <a:lvl4pPr indent="-330200" lvl="3" marL="1828800" marR="0" rtl="0" algn="l">
              <a:spcBef>
                <a:spcPts val="320"/>
              </a:spcBef>
              <a:spcAft>
                <a:spcPts val="0"/>
              </a:spcAft>
              <a:buClr>
                <a:srgbClr val="509E2F"/>
              </a:buClr>
              <a:buSzPts val="1600"/>
              <a:buFont typeface="Arial"/>
              <a:buChar char="–"/>
              <a:defRPr b="0" i="0" sz="1600" u="none" cap="none" strike="noStrike">
                <a:solidFill>
                  <a:srgbClr val="509E2F"/>
                </a:solidFill>
                <a:latin typeface="Arial"/>
                <a:ea typeface="Arial"/>
                <a:cs typeface="Arial"/>
                <a:sym typeface="Arial"/>
              </a:defRPr>
            </a:lvl4pPr>
            <a:lvl5pPr indent="-317500" lvl="4" marL="2286000" marR="0" rtl="0" algn="l">
              <a:spcBef>
                <a:spcPts val="280"/>
              </a:spcBef>
              <a:spcAft>
                <a:spcPts val="0"/>
              </a:spcAft>
              <a:buClr>
                <a:srgbClr val="509E2F"/>
              </a:buClr>
              <a:buSzPts val="1400"/>
              <a:buFont typeface="Merriweather Sans"/>
              <a:buChar char="&gt;"/>
              <a:defRPr b="0" i="0" sz="1400" u="none" cap="none" strike="noStrike">
                <a:solidFill>
                  <a:srgbClr val="509E2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4" name="Google Shape;154;p34"/>
          <p:cNvSpPr txBox="1"/>
          <p:nvPr>
            <p:ph idx="2" type="body"/>
          </p:nvPr>
        </p:nvSpPr>
        <p:spPr>
          <a:xfrm>
            <a:off x="681053" y="2996761"/>
            <a:ext cx="10912883"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509E2F"/>
              </a:buClr>
              <a:buSzPts val="2400"/>
              <a:buFont typeface="Arial"/>
              <a:buNone/>
              <a:defRPr b="0" i="0" sz="24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5" name="Google Shape;155;p34"/>
          <p:cNvSpPr txBox="1"/>
          <p:nvPr>
            <p:ph idx="3"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56" name="Shape 156"/>
        <p:cNvGrpSpPr/>
        <p:nvPr/>
      </p:nvGrpSpPr>
      <p:grpSpPr>
        <a:xfrm>
          <a:off x="0" y="0"/>
          <a:ext cx="0" cy="0"/>
          <a:chOff x="0" y="0"/>
          <a:chExt cx="0" cy="0"/>
        </a:xfrm>
      </p:grpSpPr>
      <p:sp>
        <p:nvSpPr>
          <p:cNvPr id="157" name="Google Shape;157;p36"/>
          <p:cNvSpPr/>
          <p:nvPr>
            <p:ph idx="2" type="chart"/>
          </p:nvPr>
        </p:nvSpPr>
        <p:spPr>
          <a:xfrm>
            <a:off x="681054" y="3042960"/>
            <a:ext cx="10695516" cy="3416457"/>
          </a:xfrm>
          <a:prstGeom prst="rect">
            <a:avLst/>
          </a:prstGeom>
          <a:noFill/>
          <a:ln>
            <a:noFill/>
          </a:ln>
        </p:spPr>
        <p:txBody>
          <a:bodyPr anchorCtr="0" anchor="t" bIns="45700" lIns="91425" spcFirstLastPara="1" rIns="91425" wrap="square" tIns="45700">
            <a:normAutofit/>
          </a:bodyPr>
          <a:lstStyle>
            <a:lvl1pPr lvl="0" marR="0" rtl="0" algn="l">
              <a:spcBef>
                <a:spcPts val="480"/>
              </a:spcBef>
              <a:spcAft>
                <a:spcPts val="0"/>
              </a:spcAft>
              <a:buClr>
                <a:srgbClr val="509E2F"/>
              </a:buClr>
              <a:buSzPts val="2400"/>
              <a:buFont typeface="Arial"/>
              <a:buNone/>
              <a:defRPr b="0" i="0" sz="2400" u="none" cap="none" strike="noStrike">
                <a:solidFill>
                  <a:srgbClr val="509E2F"/>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8" name="Google Shape;158;p36"/>
          <p:cNvSpPr txBox="1"/>
          <p:nvPr>
            <p:ph idx="1"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19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19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1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1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1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1" name="Shape 171"/>
        <p:cNvGrpSpPr/>
        <p:nvPr/>
      </p:nvGrpSpPr>
      <p:grpSpPr>
        <a:xfrm>
          <a:off x="0" y="0"/>
          <a:ext cx="0" cy="0"/>
          <a:chOff x="0" y="0"/>
          <a:chExt cx="0" cy="0"/>
        </a:xfrm>
      </p:grpSpPr>
      <p:sp>
        <p:nvSpPr>
          <p:cNvPr id="172" name="Google Shape;172;p2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2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p2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2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0" name="Shape 180"/>
        <p:cNvGrpSpPr/>
        <p:nvPr/>
      </p:nvGrpSpPr>
      <p:grpSpPr>
        <a:xfrm>
          <a:off x="0" y="0"/>
          <a:ext cx="0" cy="0"/>
          <a:chOff x="0" y="0"/>
          <a:chExt cx="0" cy="0"/>
        </a:xfrm>
      </p:grpSpPr>
      <p:sp>
        <p:nvSpPr>
          <p:cNvPr id="181" name="Google Shape;181;p2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2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3" name="Google Shape;183;p2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6" name="Shape 186"/>
        <p:cNvGrpSpPr/>
        <p:nvPr/>
      </p:nvGrpSpPr>
      <p:grpSpPr>
        <a:xfrm>
          <a:off x="0" y="0"/>
          <a:ext cx="0" cy="0"/>
          <a:chOff x="0" y="0"/>
          <a:chExt cx="0" cy="0"/>
        </a:xfrm>
      </p:grpSpPr>
      <p:sp>
        <p:nvSpPr>
          <p:cNvPr id="187" name="Google Shape;187;p2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9" name="Google Shape;189;p2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2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2" name="Shape 192"/>
        <p:cNvGrpSpPr/>
        <p:nvPr/>
      </p:nvGrpSpPr>
      <p:grpSpPr>
        <a:xfrm>
          <a:off x="0" y="0"/>
          <a:ext cx="0" cy="0"/>
          <a:chOff x="0" y="0"/>
          <a:chExt cx="0" cy="0"/>
        </a:xfrm>
      </p:grpSpPr>
      <p:sp>
        <p:nvSpPr>
          <p:cNvPr id="193" name="Google Shape;193;p2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2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2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2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2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2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9" name="Shape 199"/>
        <p:cNvGrpSpPr/>
        <p:nvPr/>
      </p:nvGrpSpPr>
      <p:grpSpPr>
        <a:xfrm>
          <a:off x="0" y="0"/>
          <a:ext cx="0" cy="0"/>
          <a:chOff x="0" y="0"/>
          <a:chExt cx="0" cy="0"/>
        </a:xfrm>
      </p:grpSpPr>
      <p:sp>
        <p:nvSpPr>
          <p:cNvPr id="200" name="Google Shape;200;p2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2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2" name="Google Shape;202;p2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2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4" name="Google Shape;204;p2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2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2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2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6" name="Shape 26"/>
        <p:cNvGrpSpPr/>
        <p:nvPr/>
      </p:nvGrpSpPr>
      <p:grpSpPr>
        <a:xfrm>
          <a:off x="0" y="0"/>
          <a:ext cx="0" cy="0"/>
          <a:chOff x="0" y="0"/>
          <a:chExt cx="0" cy="0"/>
        </a:xfrm>
      </p:grpSpPr>
      <p:sp>
        <p:nvSpPr>
          <p:cNvPr id="27" name="Google Shape;27;p192"/>
          <p:cNvSpPr txBox="1"/>
          <p:nvPr>
            <p:ph idx="1" type="body"/>
          </p:nvPr>
        </p:nvSpPr>
        <p:spPr>
          <a:xfrm>
            <a:off x="895676" y="1894009"/>
            <a:ext cx="9296400" cy="264175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5000"/>
              <a:buFont typeface="Arial"/>
              <a:buNone/>
              <a:defRPr b="0" i="0" sz="5000" u="none" cap="none" strike="noStrike">
                <a:solidFill>
                  <a:srgbClr val="003B49"/>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28" name="Google Shape;28;p192"/>
          <p:cNvPicPr preferRelativeResize="0"/>
          <p:nvPr/>
        </p:nvPicPr>
        <p:blipFill rotWithShape="1">
          <a:blip r:embed="rId2">
            <a:alphaModFix/>
          </a:blip>
          <a:srcRect b="0" l="0" r="0" t="0"/>
          <a:stretch/>
        </p:blipFill>
        <p:spPr>
          <a:xfrm>
            <a:off x="10192076" y="5522384"/>
            <a:ext cx="1799288" cy="1091480"/>
          </a:xfrm>
          <a:prstGeom prst="rect">
            <a:avLst/>
          </a:prstGeom>
          <a:noFill/>
          <a:ln>
            <a:noFill/>
          </a:ln>
        </p:spPr>
      </p:pic>
      <p:pic>
        <p:nvPicPr>
          <p:cNvPr id="29" name="Google Shape;29;p192"/>
          <p:cNvPicPr preferRelativeResize="0"/>
          <p:nvPr/>
        </p:nvPicPr>
        <p:blipFill rotWithShape="1">
          <a:blip r:embed="rId3">
            <a:alphaModFix/>
          </a:blip>
          <a:srcRect b="0" l="0" r="0" t="0"/>
          <a:stretch/>
        </p:blipFill>
        <p:spPr>
          <a:xfrm>
            <a:off x="-95403" y="-202684"/>
            <a:ext cx="12456737" cy="467127"/>
          </a:xfrm>
          <a:prstGeom prst="rect">
            <a:avLst/>
          </a:prstGeom>
          <a:noFill/>
          <a:ln>
            <a:noFill/>
          </a:ln>
        </p:spPr>
      </p:pic>
      <p:sp>
        <p:nvSpPr>
          <p:cNvPr id="30" name="Google Shape;30;p19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2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2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1" name="Google Shape;211;p2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2" name="Google Shape;212;p2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2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2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2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216"/>
          <p:cNvSpPr/>
          <p:nvPr>
            <p:ph idx="2" type="pic"/>
          </p:nvPr>
        </p:nvSpPr>
        <p:spPr>
          <a:xfrm>
            <a:off x="5183188" y="987425"/>
            <a:ext cx="6172200" cy="4873625"/>
          </a:xfrm>
          <a:prstGeom prst="rect">
            <a:avLst/>
          </a:prstGeom>
          <a:noFill/>
          <a:ln>
            <a:noFill/>
          </a:ln>
        </p:spPr>
      </p:sp>
      <p:sp>
        <p:nvSpPr>
          <p:cNvPr id="218" name="Google Shape;218;p2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9" name="Google Shape;219;p2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2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2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2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2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2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2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2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2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2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2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2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2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37" name="Shape 237"/>
        <p:cNvGrpSpPr/>
        <p:nvPr/>
      </p:nvGrpSpPr>
      <p:grpSpPr>
        <a:xfrm>
          <a:off x="0" y="0"/>
          <a:ext cx="0" cy="0"/>
          <a:chOff x="0" y="0"/>
          <a:chExt cx="0" cy="0"/>
        </a:xfrm>
      </p:grpSpPr>
      <p:sp>
        <p:nvSpPr>
          <p:cNvPr id="238" name="Google Shape;238;g2127fed1036_0_40"/>
          <p:cNvSpPr txBox="1"/>
          <p:nvPr>
            <p:ph idx="1" type="body"/>
          </p:nvPr>
        </p:nvSpPr>
        <p:spPr>
          <a:xfrm>
            <a:off x="681053" y="3586334"/>
            <a:ext cx="10929600" cy="26739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1pPr>
            <a:lvl2pPr indent="-355600" lvl="1" marL="914400" marR="0" rtl="0" algn="l">
              <a:spcBef>
                <a:spcPts val="400"/>
              </a:spcBef>
              <a:spcAft>
                <a:spcPts val="0"/>
              </a:spcAft>
              <a:buClr>
                <a:srgbClr val="509E2F"/>
              </a:buClr>
              <a:buSzPts val="2000"/>
              <a:buFont typeface="Arial"/>
              <a:buChar char="–"/>
              <a:defRPr b="0" i="0" sz="2000" u="none" cap="none" strike="noStrike">
                <a:solidFill>
                  <a:srgbClr val="509E2F"/>
                </a:solidFill>
                <a:latin typeface="Arial"/>
                <a:ea typeface="Arial"/>
                <a:cs typeface="Arial"/>
                <a:sym typeface="Arial"/>
              </a:defRPr>
            </a:lvl2pPr>
            <a:lvl3pPr indent="-342900" lvl="2" marL="1371600" marR="0" rtl="0" algn="l">
              <a:spcBef>
                <a:spcPts val="360"/>
              </a:spcBef>
              <a:spcAft>
                <a:spcPts val="0"/>
              </a:spcAft>
              <a:buClr>
                <a:srgbClr val="509E2F"/>
              </a:buClr>
              <a:buSzPts val="1800"/>
              <a:buFont typeface="Merriweather Sans"/>
              <a:buChar char="&gt;"/>
              <a:defRPr b="0" i="0" sz="1800" u="none" cap="none" strike="noStrike">
                <a:solidFill>
                  <a:srgbClr val="509E2F"/>
                </a:solidFill>
                <a:latin typeface="Arial"/>
                <a:ea typeface="Arial"/>
                <a:cs typeface="Arial"/>
                <a:sym typeface="Arial"/>
              </a:defRPr>
            </a:lvl3pPr>
            <a:lvl4pPr indent="-330200" lvl="3" marL="1828800" marR="0" rtl="0" algn="l">
              <a:spcBef>
                <a:spcPts val="320"/>
              </a:spcBef>
              <a:spcAft>
                <a:spcPts val="0"/>
              </a:spcAft>
              <a:buClr>
                <a:srgbClr val="509E2F"/>
              </a:buClr>
              <a:buSzPts val="1600"/>
              <a:buFont typeface="Arial"/>
              <a:buChar char="–"/>
              <a:defRPr b="0" i="0" sz="1600" u="none" cap="none" strike="noStrike">
                <a:solidFill>
                  <a:srgbClr val="509E2F"/>
                </a:solidFill>
                <a:latin typeface="Arial"/>
                <a:ea typeface="Arial"/>
                <a:cs typeface="Arial"/>
                <a:sym typeface="Arial"/>
              </a:defRPr>
            </a:lvl4pPr>
            <a:lvl5pPr indent="-317500" lvl="4" marL="2286000" marR="0" rtl="0" algn="l">
              <a:spcBef>
                <a:spcPts val="280"/>
              </a:spcBef>
              <a:spcAft>
                <a:spcPts val="0"/>
              </a:spcAft>
              <a:buClr>
                <a:srgbClr val="509E2F"/>
              </a:buClr>
              <a:buSzPts val="1400"/>
              <a:buFont typeface="Merriweather Sans"/>
              <a:buChar char="&gt;"/>
              <a:defRPr b="0" i="0" sz="1400" u="none" cap="none" strike="noStrike">
                <a:solidFill>
                  <a:srgbClr val="509E2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9" name="Google Shape;239;g2127fed1036_0_40"/>
          <p:cNvSpPr txBox="1"/>
          <p:nvPr>
            <p:ph idx="2" type="body"/>
          </p:nvPr>
        </p:nvSpPr>
        <p:spPr>
          <a:xfrm>
            <a:off x="681053" y="2996760"/>
            <a:ext cx="109128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509E2F"/>
              </a:buClr>
              <a:buSzPts val="2400"/>
              <a:buFont typeface="Arial"/>
              <a:buNone/>
              <a:defRPr b="0" i="0" sz="24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0" name="Google Shape;240;g2127fed1036_0_40"/>
          <p:cNvSpPr txBox="1"/>
          <p:nvPr>
            <p:ph idx="3" type="body"/>
          </p:nvPr>
        </p:nvSpPr>
        <p:spPr>
          <a:xfrm>
            <a:off x="681053" y="1790002"/>
            <a:ext cx="10912800" cy="9921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1" name="Google Shape;241;g2127fed1036_0_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2" name="Shape 242"/>
        <p:cNvGrpSpPr/>
        <p:nvPr/>
      </p:nvGrpSpPr>
      <p:grpSpPr>
        <a:xfrm>
          <a:off x="0" y="0"/>
          <a:ext cx="0" cy="0"/>
          <a:chOff x="0" y="0"/>
          <a:chExt cx="0" cy="0"/>
        </a:xfrm>
      </p:grpSpPr>
      <p:sp>
        <p:nvSpPr>
          <p:cNvPr id="243" name="Google Shape;243;g2127fed1036_0_45"/>
          <p:cNvSpPr txBox="1"/>
          <p:nvPr>
            <p:ph idx="1" type="body"/>
          </p:nvPr>
        </p:nvSpPr>
        <p:spPr>
          <a:xfrm>
            <a:off x="895676" y="2046061"/>
            <a:ext cx="9296400" cy="2641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000"/>
              </a:spcBef>
              <a:spcAft>
                <a:spcPts val="0"/>
              </a:spcAft>
              <a:buClr>
                <a:srgbClr val="509E2F"/>
              </a:buClr>
              <a:buSzPts val="5000"/>
              <a:buFont typeface="Arial"/>
              <a:buNone/>
              <a:defRPr b="0" i="0" sz="5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4" name="Google Shape;244;g2127fed1036_0_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45" name="Shape 245"/>
        <p:cNvGrpSpPr/>
        <p:nvPr/>
      </p:nvGrpSpPr>
      <p:grpSpPr>
        <a:xfrm>
          <a:off x="0" y="0"/>
          <a:ext cx="0" cy="0"/>
          <a:chOff x="0" y="0"/>
          <a:chExt cx="0" cy="0"/>
        </a:xfrm>
      </p:grpSpPr>
      <p:sp>
        <p:nvSpPr>
          <p:cNvPr id="246" name="Google Shape;246;g2127fed1036_0_48"/>
          <p:cNvSpPr txBox="1"/>
          <p:nvPr>
            <p:ph idx="1" type="body"/>
          </p:nvPr>
        </p:nvSpPr>
        <p:spPr>
          <a:xfrm>
            <a:off x="681053" y="3042959"/>
            <a:ext cx="10929600" cy="26739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1pPr>
            <a:lvl2pPr indent="-355600" lvl="1" marL="914400" marR="0" rtl="0" algn="l">
              <a:spcBef>
                <a:spcPts val="400"/>
              </a:spcBef>
              <a:spcAft>
                <a:spcPts val="0"/>
              </a:spcAft>
              <a:buClr>
                <a:srgbClr val="509E2F"/>
              </a:buClr>
              <a:buSzPts val="2000"/>
              <a:buFont typeface="Arial"/>
              <a:buChar char="–"/>
              <a:defRPr b="0" i="0" sz="2000" u="none" cap="none" strike="noStrike">
                <a:solidFill>
                  <a:srgbClr val="509E2F"/>
                </a:solidFill>
                <a:latin typeface="Arial"/>
                <a:ea typeface="Arial"/>
                <a:cs typeface="Arial"/>
                <a:sym typeface="Arial"/>
              </a:defRPr>
            </a:lvl2pPr>
            <a:lvl3pPr indent="-342900" lvl="2" marL="1371600" marR="0" rtl="0" algn="l">
              <a:spcBef>
                <a:spcPts val="360"/>
              </a:spcBef>
              <a:spcAft>
                <a:spcPts val="0"/>
              </a:spcAft>
              <a:buClr>
                <a:srgbClr val="509E2F"/>
              </a:buClr>
              <a:buSzPts val="1800"/>
              <a:buFont typeface="Merriweather Sans"/>
              <a:buChar char="&gt;"/>
              <a:defRPr b="0" i="0" sz="1800" u="none" cap="none" strike="noStrike">
                <a:solidFill>
                  <a:srgbClr val="509E2F"/>
                </a:solidFill>
                <a:latin typeface="Arial"/>
                <a:ea typeface="Arial"/>
                <a:cs typeface="Arial"/>
                <a:sym typeface="Arial"/>
              </a:defRPr>
            </a:lvl3pPr>
            <a:lvl4pPr indent="-330200" lvl="3" marL="1828800" marR="0" rtl="0" algn="l">
              <a:spcBef>
                <a:spcPts val="320"/>
              </a:spcBef>
              <a:spcAft>
                <a:spcPts val="0"/>
              </a:spcAft>
              <a:buClr>
                <a:srgbClr val="509E2F"/>
              </a:buClr>
              <a:buSzPts val="1600"/>
              <a:buFont typeface="Arial"/>
              <a:buChar char="–"/>
              <a:defRPr b="0" i="0" sz="1600" u="none" cap="none" strike="noStrike">
                <a:solidFill>
                  <a:srgbClr val="509E2F"/>
                </a:solidFill>
                <a:latin typeface="Arial"/>
                <a:ea typeface="Arial"/>
                <a:cs typeface="Arial"/>
                <a:sym typeface="Arial"/>
              </a:defRPr>
            </a:lvl4pPr>
            <a:lvl5pPr indent="-317500" lvl="4" marL="2286000" marR="0" rtl="0" algn="l">
              <a:spcBef>
                <a:spcPts val="280"/>
              </a:spcBef>
              <a:spcAft>
                <a:spcPts val="0"/>
              </a:spcAft>
              <a:buClr>
                <a:srgbClr val="509E2F"/>
              </a:buClr>
              <a:buSzPts val="1400"/>
              <a:buFont typeface="Merriweather Sans"/>
              <a:buChar char="&gt;"/>
              <a:defRPr b="0" i="0" sz="1400" u="none" cap="none" strike="noStrike">
                <a:solidFill>
                  <a:srgbClr val="509E2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7" name="Google Shape;247;g2127fed1036_0_48"/>
          <p:cNvSpPr txBox="1"/>
          <p:nvPr>
            <p:ph idx="2" type="body"/>
          </p:nvPr>
        </p:nvSpPr>
        <p:spPr>
          <a:xfrm>
            <a:off x="681053" y="1790002"/>
            <a:ext cx="10912800" cy="9921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8" name="Google Shape;248;g2127fed1036_0_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49" name="Shape 249"/>
        <p:cNvGrpSpPr/>
        <p:nvPr/>
      </p:nvGrpSpPr>
      <p:grpSpPr>
        <a:xfrm>
          <a:off x="0" y="0"/>
          <a:ext cx="0" cy="0"/>
          <a:chOff x="0" y="0"/>
          <a:chExt cx="0" cy="0"/>
        </a:xfrm>
      </p:grpSpPr>
      <p:sp>
        <p:nvSpPr>
          <p:cNvPr id="250" name="Google Shape;250;g2127fed1036_0_52"/>
          <p:cNvSpPr/>
          <p:nvPr>
            <p:ph idx="2" type="chart"/>
          </p:nvPr>
        </p:nvSpPr>
        <p:spPr>
          <a:xfrm>
            <a:off x="681053" y="3042959"/>
            <a:ext cx="10695600" cy="34164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509E2F"/>
              </a:buClr>
              <a:buSzPts val="2400"/>
              <a:buFont typeface="Arial"/>
              <a:buNone/>
              <a:defRPr b="0" i="0" sz="2400" u="none" cap="none" strike="noStrike">
                <a:solidFill>
                  <a:srgbClr val="509E2F"/>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1" name="Google Shape;251;g2127fed1036_0_52"/>
          <p:cNvSpPr txBox="1"/>
          <p:nvPr>
            <p:ph idx="1" type="body"/>
          </p:nvPr>
        </p:nvSpPr>
        <p:spPr>
          <a:xfrm>
            <a:off x="681053" y="1790002"/>
            <a:ext cx="10912800" cy="9921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2" name="Google Shape;252;g2127fed1036_0_5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31" name="Shape 31"/>
        <p:cNvGrpSpPr/>
        <p:nvPr/>
      </p:nvGrpSpPr>
      <p:grpSpPr>
        <a:xfrm>
          <a:off x="0" y="0"/>
          <a:ext cx="0" cy="0"/>
          <a:chOff x="0" y="0"/>
          <a:chExt cx="0" cy="0"/>
        </a:xfrm>
      </p:grpSpPr>
      <p:sp>
        <p:nvSpPr>
          <p:cNvPr id="32" name="Google Shape;32;p193"/>
          <p:cNvSpPr txBox="1"/>
          <p:nvPr>
            <p:ph idx="1" type="body"/>
          </p:nvPr>
        </p:nvSpPr>
        <p:spPr>
          <a:xfrm>
            <a:off x="895676" y="1894009"/>
            <a:ext cx="9296400" cy="264175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5000"/>
              <a:buFont typeface="Arial"/>
              <a:buNone/>
              <a:defRPr b="0" i="0" sz="5000" u="none" cap="none" strike="noStrike">
                <a:solidFill>
                  <a:srgbClr val="003B49"/>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33" name="Google Shape;33;p193"/>
          <p:cNvPicPr preferRelativeResize="0"/>
          <p:nvPr/>
        </p:nvPicPr>
        <p:blipFill rotWithShape="1">
          <a:blip r:embed="rId2">
            <a:alphaModFix/>
          </a:blip>
          <a:srcRect b="0" l="0" r="0" t="0"/>
          <a:stretch/>
        </p:blipFill>
        <p:spPr>
          <a:xfrm>
            <a:off x="10192076" y="5522384"/>
            <a:ext cx="1799288" cy="1091480"/>
          </a:xfrm>
          <a:prstGeom prst="rect">
            <a:avLst/>
          </a:prstGeom>
          <a:noFill/>
          <a:ln>
            <a:noFill/>
          </a:ln>
        </p:spPr>
      </p:pic>
      <p:pic>
        <p:nvPicPr>
          <p:cNvPr id="34" name="Google Shape;34;p193"/>
          <p:cNvPicPr preferRelativeResize="0"/>
          <p:nvPr/>
        </p:nvPicPr>
        <p:blipFill rotWithShape="1">
          <a:blip r:embed="rId3">
            <a:alphaModFix/>
          </a:blip>
          <a:srcRect b="0" l="0" r="0" t="0"/>
          <a:stretch/>
        </p:blipFill>
        <p:spPr>
          <a:xfrm>
            <a:off x="-95403" y="-202684"/>
            <a:ext cx="12456737" cy="467127"/>
          </a:xfrm>
          <a:prstGeom prst="rect">
            <a:avLst/>
          </a:prstGeom>
          <a:noFill/>
          <a:ln>
            <a:noFill/>
          </a:ln>
        </p:spPr>
      </p:pic>
      <p:sp>
        <p:nvSpPr>
          <p:cNvPr id="35" name="Google Shape;35;p19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36" name="Shape 36"/>
        <p:cNvGrpSpPr/>
        <p:nvPr/>
      </p:nvGrpSpPr>
      <p:grpSpPr>
        <a:xfrm>
          <a:off x="0" y="0"/>
          <a:ext cx="0" cy="0"/>
          <a:chOff x="0" y="0"/>
          <a:chExt cx="0" cy="0"/>
        </a:xfrm>
      </p:grpSpPr>
      <p:sp>
        <p:nvSpPr>
          <p:cNvPr id="37" name="Google Shape;37;p194"/>
          <p:cNvSpPr txBox="1"/>
          <p:nvPr>
            <p:ph idx="1" type="body"/>
          </p:nvPr>
        </p:nvSpPr>
        <p:spPr>
          <a:xfrm>
            <a:off x="895676" y="1894009"/>
            <a:ext cx="9296400" cy="264175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5000"/>
              <a:buFont typeface="Arial"/>
              <a:buNone/>
              <a:defRPr b="0" i="0" sz="5000" u="none" cap="none" strike="noStrike">
                <a:solidFill>
                  <a:srgbClr val="003B49"/>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38" name="Google Shape;38;p194"/>
          <p:cNvPicPr preferRelativeResize="0"/>
          <p:nvPr/>
        </p:nvPicPr>
        <p:blipFill rotWithShape="1">
          <a:blip r:embed="rId2">
            <a:alphaModFix/>
          </a:blip>
          <a:srcRect b="0" l="0" r="0" t="0"/>
          <a:stretch/>
        </p:blipFill>
        <p:spPr>
          <a:xfrm>
            <a:off x="10192076" y="5522384"/>
            <a:ext cx="1799288" cy="1091480"/>
          </a:xfrm>
          <a:prstGeom prst="rect">
            <a:avLst/>
          </a:prstGeom>
          <a:noFill/>
          <a:ln>
            <a:noFill/>
          </a:ln>
        </p:spPr>
      </p:pic>
      <p:pic>
        <p:nvPicPr>
          <p:cNvPr id="39" name="Google Shape;39;p194"/>
          <p:cNvPicPr preferRelativeResize="0"/>
          <p:nvPr/>
        </p:nvPicPr>
        <p:blipFill rotWithShape="1">
          <a:blip r:embed="rId3">
            <a:alphaModFix/>
          </a:blip>
          <a:srcRect b="0" l="0" r="0" t="0"/>
          <a:stretch/>
        </p:blipFill>
        <p:spPr>
          <a:xfrm>
            <a:off x="-95403" y="-202684"/>
            <a:ext cx="12456737" cy="467127"/>
          </a:xfrm>
          <a:prstGeom prst="rect">
            <a:avLst/>
          </a:prstGeom>
          <a:noFill/>
          <a:ln>
            <a:noFill/>
          </a:ln>
        </p:spPr>
      </p:pic>
      <p:sp>
        <p:nvSpPr>
          <p:cNvPr id="40" name="Google Shape;40;p19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41" name="Shape 41"/>
        <p:cNvGrpSpPr/>
        <p:nvPr/>
      </p:nvGrpSpPr>
      <p:grpSpPr>
        <a:xfrm>
          <a:off x="0" y="0"/>
          <a:ext cx="0" cy="0"/>
          <a:chOff x="0" y="0"/>
          <a:chExt cx="0" cy="0"/>
        </a:xfrm>
      </p:grpSpPr>
      <p:sp>
        <p:nvSpPr>
          <p:cNvPr id="42" name="Google Shape;42;p195"/>
          <p:cNvSpPr txBox="1"/>
          <p:nvPr>
            <p:ph idx="1" type="body"/>
          </p:nvPr>
        </p:nvSpPr>
        <p:spPr>
          <a:xfrm>
            <a:off x="895676" y="1894009"/>
            <a:ext cx="9296400" cy="264175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5000"/>
              <a:buFont typeface="Arial"/>
              <a:buNone/>
              <a:defRPr b="0" i="0" sz="5000" u="none" cap="none" strike="noStrike">
                <a:solidFill>
                  <a:srgbClr val="003B49"/>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43" name="Google Shape;43;p195"/>
          <p:cNvPicPr preferRelativeResize="0"/>
          <p:nvPr/>
        </p:nvPicPr>
        <p:blipFill rotWithShape="1">
          <a:blip r:embed="rId2">
            <a:alphaModFix/>
          </a:blip>
          <a:srcRect b="0" l="0" r="0" t="0"/>
          <a:stretch/>
        </p:blipFill>
        <p:spPr>
          <a:xfrm>
            <a:off x="10192076" y="5522384"/>
            <a:ext cx="1799288" cy="1091480"/>
          </a:xfrm>
          <a:prstGeom prst="rect">
            <a:avLst/>
          </a:prstGeom>
          <a:noFill/>
          <a:ln>
            <a:noFill/>
          </a:ln>
        </p:spPr>
      </p:pic>
      <p:pic>
        <p:nvPicPr>
          <p:cNvPr id="44" name="Google Shape;44;p195"/>
          <p:cNvPicPr preferRelativeResize="0"/>
          <p:nvPr/>
        </p:nvPicPr>
        <p:blipFill rotWithShape="1">
          <a:blip r:embed="rId3">
            <a:alphaModFix/>
          </a:blip>
          <a:srcRect b="0" l="0" r="0" t="0"/>
          <a:stretch/>
        </p:blipFill>
        <p:spPr>
          <a:xfrm>
            <a:off x="-95403" y="-202684"/>
            <a:ext cx="12456737" cy="467127"/>
          </a:xfrm>
          <a:prstGeom prst="rect">
            <a:avLst/>
          </a:prstGeom>
          <a:noFill/>
          <a:ln>
            <a:noFill/>
          </a:ln>
        </p:spPr>
      </p:pic>
      <p:sp>
        <p:nvSpPr>
          <p:cNvPr id="45" name="Google Shape;45;p19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6" name="Shape 46"/>
        <p:cNvGrpSpPr/>
        <p:nvPr/>
      </p:nvGrpSpPr>
      <p:grpSpPr>
        <a:xfrm>
          <a:off x="0" y="0"/>
          <a:ext cx="0" cy="0"/>
          <a:chOff x="0" y="0"/>
          <a:chExt cx="0" cy="0"/>
        </a:xfrm>
      </p:grpSpPr>
      <p:sp>
        <p:nvSpPr>
          <p:cNvPr id="47" name="Google Shape;47;p91"/>
          <p:cNvSpPr txBox="1"/>
          <p:nvPr>
            <p:ph idx="1" type="body"/>
          </p:nvPr>
        </p:nvSpPr>
        <p:spPr>
          <a:xfrm>
            <a:off x="681054" y="3586334"/>
            <a:ext cx="10929485" cy="267379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509E2F"/>
              </a:buClr>
              <a:buSzPts val="2400"/>
              <a:buFont typeface="Merriweather Sans"/>
              <a:buChar char="&gt;"/>
              <a:defRPr b="0" i="0" sz="2400" u="none" cap="none" strike="noStrike">
                <a:solidFill>
                  <a:srgbClr val="509E2F"/>
                </a:solidFill>
                <a:latin typeface="Arial"/>
                <a:ea typeface="Arial"/>
                <a:cs typeface="Arial"/>
                <a:sym typeface="Arial"/>
              </a:defRPr>
            </a:lvl1pPr>
            <a:lvl2pPr indent="-355600" lvl="1" marL="914400" marR="0" rtl="0" algn="l">
              <a:lnSpc>
                <a:spcPct val="100000"/>
              </a:lnSpc>
              <a:spcBef>
                <a:spcPts val="400"/>
              </a:spcBef>
              <a:spcAft>
                <a:spcPts val="0"/>
              </a:spcAft>
              <a:buClr>
                <a:srgbClr val="509E2F"/>
              </a:buClr>
              <a:buSzPts val="2000"/>
              <a:buFont typeface="Arial"/>
              <a:buChar char="–"/>
              <a:defRPr b="0" i="0" sz="2000" u="none" cap="none" strike="noStrike">
                <a:solidFill>
                  <a:srgbClr val="509E2F"/>
                </a:solidFill>
                <a:latin typeface="Arial"/>
                <a:ea typeface="Arial"/>
                <a:cs typeface="Arial"/>
                <a:sym typeface="Arial"/>
              </a:defRPr>
            </a:lvl2pPr>
            <a:lvl3pPr indent="-342900" lvl="2" marL="1371600" marR="0" rtl="0" algn="l">
              <a:lnSpc>
                <a:spcPct val="100000"/>
              </a:lnSpc>
              <a:spcBef>
                <a:spcPts val="360"/>
              </a:spcBef>
              <a:spcAft>
                <a:spcPts val="0"/>
              </a:spcAft>
              <a:buClr>
                <a:srgbClr val="509E2F"/>
              </a:buClr>
              <a:buSzPts val="1800"/>
              <a:buFont typeface="Merriweather Sans"/>
              <a:buChar char="&gt;"/>
              <a:defRPr b="0" i="0" sz="1800" u="none" cap="none" strike="noStrike">
                <a:solidFill>
                  <a:srgbClr val="509E2F"/>
                </a:solidFill>
                <a:latin typeface="Arial"/>
                <a:ea typeface="Arial"/>
                <a:cs typeface="Arial"/>
                <a:sym typeface="Arial"/>
              </a:defRPr>
            </a:lvl3pPr>
            <a:lvl4pPr indent="-330200" lvl="3" marL="1828800" marR="0" rtl="0" algn="l">
              <a:lnSpc>
                <a:spcPct val="100000"/>
              </a:lnSpc>
              <a:spcBef>
                <a:spcPts val="320"/>
              </a:spcBef>
              <a:spcAft>
                <a:spcPts val="0"/>
              </a:spcAft>
              <a:buClr>
                <a:srgbClr val="509E2F"/>
              </a:buClr>
              <a:buSzPts val="1600"/>
              <a:buFont typeface="Arial"/>
              <a:buChar char="–"/>
              <a:defRPr b="0" i="0" sz="1600" u="none" cap="none" strike="noStrike">
                <a:solidFill>
                  <a:srgbClr val="509E2F"/>
                </a:solidFill>
                <a:latin typeface="Arial"/>
                <a:ea typeface="Arial"/>
                <a:cs typeface="Arial"/>
                <a:sym typeface="Arial"/>
              </a:defRPr>
            </a:lvl4pPr>
            <a:lvl5pPr indent="-317500" lvl="4" marL="2286000" marR="0" rtl="0" algn="l">
              <a:lnSpc>
                <a:spcPct val="100000"/>
              </a:lnSpc>
              <a:spcBef>
                <a:spcPts val="280"/>
              </a:spcBef>
              <a:spcAft>
                <a:spcPts val="0"/>
              </a:spcAft>
              <a:buClr>
                <a:srgbClr val="509E2F"/>
              </a:buClr>
              <a:buSzPts val="1400"/>
              <a:buFont typeface="Merriweather Sans"/>
              <a:buChar char="&gt;"/>
              <a:defRPr b="0" i="0" sz="1400" u="none" cap="none" strike="noStrike">
                <a:solidFill>
                  <a:srgbClr val="509E2F"/>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8" name="Google Shape;48;p91"/>
          <p:cNvSpPr txBox="1"/>
          <p:nvPr>
            <p:ph idx="2" type="body"/>
          </p:nvPr>
        </p:nvSpPr>
        <p:spPr>
          <a:xfrm>
            <a:off x="681053" y="2996761"/>
            <a:ext cx="10912883"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509E2F"/>
              </a:buClr>
              <a:buSzPts val="2400"/>
              <a:buFont typeface="Arial"/>
              <a:buNone/>
              <a:defRPr b="0" i="0" sz="2400" u="none" cap="none" strike="noStrike">
                <a:solidFill>
                  <a:srgbClr val="509E2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9" name="Google Shape;49;p91"/>
          <p:cNvSpPr txBox="1"/>
          <p:nvPr>
            <p:ph idx="3"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600"/>
              </a:spcBef>
              <a:spcAft>
                <a:spcPts val="0"/>
              </a:spcAft>
              <a:buClr>
                <a:srgbClr val="509E2F"/>
              </a:buClr>
              <a:buSzPts val="3000"/>
              <a:buFont typeface="Arial"/>
              <a:buNone/>
              <a:defRPr b="0" i="0" sz="3000" u="none" cap="none" strike="noStrike">
                <a:solidFill>
                  <a:srgbClr val="509E2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9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1" name="Shape 51"/>
        <p:cNvGrpSpPr/>
        <p:nvPr/>
      </p:nvGrpSpPr>
      <p:grpSpPr>
        <a:xfrm>
          <a:off x="0" y="0"/>
          <a:ext cx="0" cy="0"/>
          <a:chOff x="0" y="0"/>
          <a:chExt cx="0" cy="0"/>
        </a:xfrm>
      </p:grpSpPr>
      <p:sp>
        <p:nvSpPr>
          <p:cNvPr id="52" name="Google Shape;52;p125"/>
          <p:cNvSpPr txBox="1"/>
          <p:nvPr>
            <p:ph idx="1" type="body"/>
          </p:nvPr>
        </p:nvSpPr>
        <p:spPr>
          <a:xfrm>
            <a:off x="895676" y="2046061"/>
            <a:ext cx="9296400" cy="264175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000"/>
              </a:spcBef>
              <a:spcAft>
                <a:spcPts val="0"/>
              </a:spcAft>
              <a:buClr>
                <a:srgbClr val="509E2F"/>
              </a:buClr>
              <a:buSzPts val="5000"/>
              <a:buFont typeface="Arial"/>
              <a:buNone/>
              <a:defRPr b="0" i="0" sz="5000" u="none" cap="none" strike="noStrike">
                <a:solidFill>
                  <a:srgbClr val="509E2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2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theme" Target="../theme/theme3.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2" Type="http://schemas.openxmlformats.org/officeDocument/2006/relationships/theme" Target="../theme/theme4.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pic>
        <p:nvPicPr>
          <p:cNvPr id="10" name="Google Shape;10;p101"/>
          <p:cNvPicPr preferRelativeResize="0"/>
          <p:nvPr/>
        </p:nvPicPr>
        <p:blipFill rotWithShape="1">
          <a:blip r:embed="rId1">
            <a:alphaModFix/>
          </a:blip>
          <a:srcRect b="0" l="0" r="0" t="0"/>
          <a:stretch/>
        </p:blipFill>
        <p:spPr>
          <a:xfrm>
            <a:off x="681053" y="439716"/>
            <a:ext cx="5306171" cy="1089329"/>
          </a:xfrm>
          <a:prstGeom prst="rect">
            <a:avLst/>
          </a:prstGeom>
          <a:noFill/>
          <a:ln>
            <a:noFill/>
          </a:ln>
        </p:spPr>
      </p:pic>
      <p:sp>
        <p:nvSpPr>
          <p:cNvPr id="11" name="Google Shape;11;p10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 name="Shape 5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9E2F"/>
        </a:solidFill>
      </p:bgPr>
    </p:bg>
    <p:spTree>
      <p:nvGrpSpPr>
        <p:cNvPr id="91" name="Shape 9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2" name="Shape 112"/>
        <p:cNvGrpSpPr/>
        <p:nvPr/>
      </p:nvGrpSpPr>
      <p:grpSpPr>
        <a:xfrm>
          <a:off x="0" y="0"/>
          <a:ext cx="0" cy="0"/>
          <a:chOff x="0" y="0"/>
          <a:chExt cx="0" cy="0"/>
        </a:xfrm>
      </p:grpSpPr>
      <p:pic>
        <p:nvPicPr>
          <p:cNvPr id="113" name="Google Shape;113;p29"/>
          <p:cNvPicPr preferRelativeResize="0"/>
          <p:nvPr/>
        </p:nvPicPr>
        <p:blipFill rotWithShape="1">
          <a:blip r:embed="rId1">
            <a:alphaModFix/>
          </a:blip>
          <a:srcRect b="0" l="0" r="0" t="0"/>
          <a:stretch/>
        </p:blipFill>
        <p:spPr>
          <a:xfrm>
            <a:off x="681053" y="439716"/>
            <a:ext cx="5306171" cy="1089329"/>
          </a:xfrm>
          <a:prstGeom prst="rect">
            <a:avLst/>
          </a:prstGeom>
          <a:noFill/>
          <a:ln>
            <a:noFill/>
          </a:ln>
        </p:spPr>
      </p:pic>
      <p:sp>
        <p:nvSpPr>
          <p:cNvPr id="114" name="Google Shape;114;p2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D88A2"/>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D88A2"/>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D88A2"/>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D88A2"/>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D88A2"/>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D88A2"/>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D88A2"/>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D88A2"/>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D88A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1" name="Shape 131"/>
        <p:cNvGrpSpPr/>
        <p:nvPr/>
      </p:nvGrpSpPr>
      <p:grpSpPr>
        <a:xfrm>
          <a:off x="0" y="0"/>
          <a:ext cx="0" cy="0"/>
          <a:chOff x="0" y="0"/>
          <a:chExt cx="0" cy="0"/>
        </a:xfrm>
      </p:grpSpPr>
      <p:pic>
        <p:nvPicPr>
          <p:cNvPr id="132" name="Google Shape;132;p196"/>
          <p:cNvPicPr preferRelativeResize="0"/>
          <p:nvPr/>
        </p:nvPicPr>
        <p:blipFill rotWithShape="1">
          <a:blip r:embed="rId1">
            <a:alphaModFix/>
          </a:blip>
          <a:srcRect b="0" l="0" r="0" t="0"/>
          <a:stretch/>
        </p:blipFill>
        <p:spPr>
          <a:xfrm>
            <a:off x="681053" y="439716"/>
            <a:ext cx="5306171" cy="10893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5" name="Shape 145"/>
        <p:cNvGrpSpPr/>
        <p:nvPr/>
      </p:nvGrpSpPr>
      <p:grpSpPr>
        <a:xfrm>
          <a:off x="0" y="0"/>
          <a:ext cx="0" cy="0"/>
          <a:chOff x="0" y="0"/>
          <a:chExt cx="0" cy="0"/>
        </a:xfrm>
      </p:grpSpPr>
      <p:pic>
        <p:nvPicPr>
          <p:cNvPr id="146" name="Google Shape;146;p31"/>
          <p:cNvPicPr preferRelativeResize="0"/>
          <p:nvPr/>
        </p:nvPicPr>
        <p:blipFill rotWithShape="1">
          <a:blip r:embed="rId1">
            <a:alphaModFix/>
          </a:blip>
          <a:srcRect b="0" l="0" r="0" t="0"/>
          <a:stretch/>
        </p:blipFill>
        <p:spPr>
          <a:xfrm>
            <a:off x="681053" y="439716"/>
            <a:ext cx="5306171" cy="10893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2" r:id="rId2"/>
    <p:sldLayoutId id="2147483683" r:id="rId3"/>
    <p:sldLayoutId id="2147483684" r:id="rId4"/>
    <p:sldLayoutId id="214748368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1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1" name="Google Shape;161;p1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1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3" name="Google Shape;163;p1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4" name="Google Shape;164;p1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4" name="Shape 234"/>
        <p:cNvGrpSpPr/>
        <p:nvPr/>
      </p:nvGrpSpPr>
      <p:grpSpPr>
        <a:xfrm>
          <a:off x="0" y="0"/>
          <a:ext cx="0" cy="0"/>
          <a:chOff x="0" y="0"/>
          <a:chExt cx="0" cy="0"/>
        </a:xfrm>
      </p:grpSpPr>
      <p:pic>
        <p:nvPicPr>
          <p:cNvPr id="235" name="Google Shape;235;g2127fed1036_0_37"/>
          <p:cNvPicPr preferRelativeResize="0"/>
          <p:nvPr/>
        </p:nvPicPr>
        <p:blipFill rotWithShape="1">
          <a:blip r:embed="rId1">
            <a:alphaModFix/>
          </a:blip>
          <a:srcRect b="0" l="0" r="0" t="0"/>
          <a:stretch/>
        </p:blipFill>
        <p:spPr>
          <a:xfrm>
            <a:off x="681053" y="439715"/>
            <a:ext cx="3979628" cy="1089329"/>
          </a:xfrm>
          <a:prstGeom prst="rect">
            <a:avLst/>
          </a:prstGeom>
          <a:noFill/>
          <a:ln>
            <a:noFill/>
          </a:ln>
        </p:spPr>
      </p:pic>
      <p:sp>
        <p:nvSpPr>
          <p:cNvPr id="236" name="Google Shape;236;g2127fed1036_0_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D88A2"/>
                </a:solidFill>
                <a:latin typeface="Calibri"/>
                <a:ea typeface="Calibri"/>
                <a:cs typeface="Calibri"/>
                <a:sym typeface="Calibri"/>
              </a:defRPr>
            </a:lvl1pPr>
            <a:lvl2pPr indent="0" lvl="1" marL="0" marR="0" rtl="0" algn="r">
              <a:spcBef>
                <a:spcPts val="0"/>
              </a:spcBef>
              <a:buNone/>
              <a:defRPr b="0" i="0" sz="1200" u="none" cap="none" strike="noStrike">
                <a:solidFill>
                  <a:srgbClr val="8D88A2"/>
                </a:solidFill>
                <a:latin typeface="Calibri"/>
                <a:ea typeface="Calibri"/>
                <a:cs typeface="Calibri"/>
                <a:sym typeface="Calibri"/>
              </a:defRPr>
            </a:lvl2pPr>
            <a:lvl3pPr indent="0" lvl="2" marL="0" marR="0" rtl="0" algn="r">
              <a:spcBef>
                <a:spcPts val="0"/>
              </a:spcBef>
              <a:buNone/>
              <a:defRPr b="0" i="0" sz="1200" u="none" cap="none" strike="noStrike">
                <a:solidFill>
                  <a:srgbClr val="8D88A2"/>
                </a:solidFill>
                <a:latin typeface="Calibri"/>
                <a:ea typeface="Calibri"/>
                <a:cs typeface="Calibri"/>
                <a:sym typeface="Calibri"/>
              </a:defRPr>
            </a:lvl3pPr>
            <a:lvl4pPr indent="0" lvl="3" marL="0" marR="0" rtl="0" algn="r">
              <a:spcBef>
                <a:spcPts val="0"/>
              </a:spcBef>
              <a:buNone/>
              <a:defRPr b="0" i="0" sz="1200" u="none" cap="none" strike="noStrike">
                <a:solidFill>
                  <a:srgbClr val="8D88A2"/>
                </a:solidFill>
                <a:latin typeface="Calibri"/>
                <a:ea typeface="Calibri"/>
                <a:cs typeface="Calibri"/>
                <a:sym typeface="Calibri"/>
              </a:defRPr>
            </a:lvl4pPr>
            <a:lvl5pPr indent="0" lvl="4" marL="0" marR="0" rtl="0" algn="r">
              <a:spcBef>
                <a:spcPts val="0"/>
              </a:spcBef>
              <a:buNone/>
              <a:defRPr b="0" i="0" sz="1200" u="none" cap="none" strike="noStrike">
                <a:solidFill>
                  <a:srgbClr val="8D88A2"/>
                </a:solidFill>
                <a:latin typeface="Calibri"/>
                <a:ea typeface="Calibri"/>
                <a:cs typeface="Calibri"/>
                <a:sym typeface="Calibri"/>
              </a:defRPr>
            </a:lvl5pPr>
            <a:lvl6pPr indent="0" lvl="5" marL="0" marR="0" rtl="0" algn="r">
              <a:spcBef>
                <a:spcPts val="0"/>
              </a:spcBef>
              <a:buNone/>
              <a:defRPr b="0" i="0" sz="1200" u="none" cap="none" strike="noStrike">
                <a:solidFill>
                  <a:srgbClr val="8D88A2"/>
                </a:solidFill>
                <a:latin typeface="Calibri"/>
                <a:ea typeface="Calibri"/>
                <a:cs typeface="Calibri"/>
                <a:sym typeface="Calibri"/>
              </a:defRPr>
            </a:lvl6pPr>
            <a:lvl7pPr indent="0" lvl="6" marL="0" marR="0" rtl="0" algn="r">
              <a:spcBef>
                <a:spcPts val="0"/>
              </a:spcBef>
              <a:buNone/>
              <a:defRPr b="0" i="0" sz="1200" u="none" cap="none" strike="noStrike">
                <a:solidFill>
                  <a:srgbClr val="8D88A2"/>
                </a:solidFill>
                <a:latin typeface="Calibri"/>
                <a:ea typeface="Calibri"/>
                <a:cs typeface="Calibri"/>
                <a:sym typeface="Calibri"/>
              </a:defRPr>
            </a:lvl7pPr>
            <a:lvl8pPr indent="0" lvl="7" marL="0" marR="0" rtl="0" algn="r">
              <a:spcBef>
                <a:spcPts val="0"/>
              </a:spcBef>
              <a:buNone/>
              <a:defRPr b="0" i="0" sz="1200" u="none" cap="none" strike="noStrike">
                <a:solidFill>
                  <a:srgbClr val="8D88A2"/>
                </a:solidFill>
                <a:latin typeface="Calibri"/>
                <a:ea typeface="Calibri"/>
                <a:cs typeface="Calibri"/>
                <a:sym typeface="Calibri"/>
              </a:defRPr>
            </a:lvl8pPr>
            <a:lvl9pPr indent="0" lvl="8" marL="0" marR="0" rtl="0" algn="r">
              <a:spcBef>
                <a:spcPts val="0"/>
              </a:spcBef>
              <a:buNone/>
              <a:defRPr b="0" i="0" sz="1200" u="none" cap="none" strike="noStrike">
                <a:solidFill>
                  <a:srgbClr val="8D88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facsenate@mst.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0.xml"/><Relationship Id="rId3" Type="http://schemas.openxmlformats.org/officeDocument/2006/relationships/image" Target="../media/image2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1.xml"/><Relationship Id="rId3" Type="http://schemas.openxmlformats.org/officeDocument/2006/relationships/vmlDrawing" Target="../drawings/vmlDrawing1.vml"/><Relationship Id="rId4" Type="http://schemas.openxmlformats.org/officeDocument/2006/relationships/package" Target="../embeddings/Microsoft_Excel_Sheet1.xlsx"/><Relationship Id="rId5" Type="http://schemas.openxmlformats.org/officeDocument/2006/relationships/package" Target="../embeddings/Microsoft_Excel_Sheet1.xlsx"/><Relationship Id="rId6" Type="http://schemas.openxmlformats.org/officeDocument/2006/relationships/image" Target="../media/image24.png"/><Relationship Id="rId7" Type="http://schemas.openxmlformats.org/officeDocument/2006/relationships/image" Target="../media/image2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3.xml"/><Relationship Id="rId3" Type="http://schemas.openxmlformats.org/officeDocument/2006/relationships/vmlDrawing" Target="../drawings/vmlDrawing2.vml"/><Relationship Id="rId4" Type="http://schemas.openxmlformats.org/officeDocument/2006/relationships/package" Target="../embeddings/Microsoft_Excel_Sheet2.xlsx"/><Relationship Id="rId5" Type="http://schemas.openxmlformats.org/officeDocument/2006/relationships/package" Target="../embeddings/Microsoft_Excel_Sheet2.xlsx"/><Relationship Id="rId6"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6.xml"/><Relationship Id="rId3" Type="http://schemas.openxmlformats.org/officeDocument/2006/relationships/vmlDrawing" Target="../drawings/vmlDrawing3.vml"/><Relationship Id="rId4" Type="http://schemas.openxmlformats.org/officeDocument/2006/relationships/package" Target="../embeddings/Microsoft_Excel_Sheet3.xlsx"/><Relationship Id="rId5" Type="http://schemas.openxmlformats.org/officeDocument/2006/relationships/package" Target="../embeddings/Microsoft_Excel_Sheet3.xlsx"/><Relationship Id="rId6"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9.xml"/><Relationship Id="rId3" Type="http://schemas.openxmlformats.org/officeDocument/2006/relationships/vmlDrawing" Target="../drawings/vmlDrawing4.vml"/><Relationship Id="rId4" Type="http://schemas.openxmlformats.org/officeDocument/2006/relationships/package" Target="../embeddings/Microsoft_Excel_Sheet4.xlsx"/><Relationship Id="rId5" Type="http://schemas.openxmlformats.org/officeDocument/2006/relationships/package" Target="../embeddings/Microsoft_Excel_Sheet4.xlsx"/><Relationship Id="rId6"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1.xml"/><Relationship Id="rId3" Type="http://schemas.openxmlformats.org/officeDocument/2006/relationships/vmlDrawing" Target="../drawings/vmlDrawing5.vml"/><Relationship Id="rId4" Type="http://schemas.openxmlformats.org/officeDocument/2006/relationships/package" Target="../embeddings/Microsoft_Excel_Sheet5.xlsx"/><Relationship Id="rId5" Type="http://schemas.openxmlformats.org/officeDocument/2006/relationships/package" Target="../embeddings/Microsoft_Excel_Sheet5.xlsx"/><Relationship Id="rId6"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3.xml"/><Relationship Id="rId3" Type="http://schemas.openxmlformats.org/officeDocument/2006/relationships/vmlDrawing" Target="../drawings/vmlDrawing6.vml"/><Relationship Id="rId4" Type="http://schemas.openxmlformats.org/officeDocument/2006/relationships/package" Target="../embeddings/Microsoft_Excel_Sheet6.xlsx"/><Relationship Id="rId5" Type="http://schemas.openxmlformats.org/officeDocument/2006/relationships/package" Target="../embeddings/Microsoft_Excel_Sheet6.xlsx"/><Relationship Id="rId6"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6.xml"/><Relationship Id="rId3" Type="http://schemas.openxmlformats.org/officeDocument/2006/relationships/vmlDrawing" Target="../drawings/vmlDrawing7.vml"/><Relationship Id="rId4" Type="http://schemas.openxmlformats.org/officeDocument/2006/relationships/package" Target="../embeddings/Microsoft_Excel_Sheet7.xlsx"/><Relationship Id="rId5" Type="http://schemas.openxmlformats.org/officeDocument/2006/relationships/package" Target="../embeddings/Microsoft_Excel_Sheet7.xlsx"/><Relationship Id="rId6"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8.xml"/><Relationship Id="rId3" Type="http://schemas.openxmlformats.org/officeDocument/2006/relationships/vmlDrawing" Target="../drawings/vmlDrawing8.vml"/><Relationship Id="rId4" Type="http://schemas.openxmlformats.org/officeDocument/2006/relationships/package" Target="../embeddings/Microsoft_Excel_Sheet8.xlsx"/><Relationship Id="rId5" Type="http://schemas.openxmlformats.org/officeDocument/2006/relationships/package" Target="../embeddings/Microsoft_Excel_Sheet8.xlsx"/><Relationship Id="rId6"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1.xml"/><Relationship Id="rId3" Type="http://schemas.openxmlformats.org/officeDocument/2006/relationships/vmlDrawing" Target="../drawings/vmlDrawing9.vml"/><Relationship Id="rId4" Type="http://schemas.openxmlformats.org/officeDocument/2006/relationships/package" Target="../embeddings/Microsoft_Excel_Sheet9.xlsx"/><Relationship Id="rId5" Type="http://schemas.openxmlformats.org/officeDocument/2006/relationships/package" Target="../embeddings/Microsoft_Excel_Sheet9.xlsx"/><Relationship Id="rId6" Type="http://schemas.openxmlformats.org/officeDocument/2006/relationships/image" Target="../media/image2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
          <p:cNvSpPr txBox="1"/>
          <p:nvPr>
            <p:ph idx="1" type="body"/>
          </p:nvPr>
        </p:nvSpPr>
        <p:spPr>
          <a:xfrm>
            <a:off x="2057971" y="2144530"/>
            <a:ext cx="6972300" cy="264175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3B49"/>
              </a:buClr>
              <a:buSzPts val="5000"/>
              <a:buNone/>
            </a:pPr>
            <a:r>
              <a:rPr lang="en"/>
              <a:t>Faculty Senate Meeting</a:t>
            </a:r>
            <a:endParaRPr/>
          </a:p>
          <a:p>
            <a:pPr indent="0" lvl="0" marL="0" rtl="0" algn="l">
              <a:lnSpc>
                <a:spcPct val="100000"/>
              </a:lnSpc>
              <a:spcBef>
                <a:spcPts val="720"/>
              </a:spcBef>
              <a:spcAft>
                <a:spcPts val="0"/>
              </a:spcAft>
              <a:buClr>
                <a:srgbClr val="003B49"/>
              </a:buClr>
              <a:buSzPts val="3600"/>
              <a:buNone/>
            </a:pPr>
            <a:r>
              <a:rPr lang="en" sz="3600"/>
              <a:t>February 16, 2023</a:t>
            </a:r>
            <a:endParaRPr/>
          </a:p>
          <a:p>
            <a:pPr indent="0" lvl="0" marL="0" rtl="0" algn="l">
              <a:lnSpc>
                <a:spcPct val="100000"/>
              </a:lnSpc>
              <a:spcBef>
                <a:spcPts val="720"/>
              </a:spcBef>
              <a:spcAft>
                <a:spcPts val="0"/>
              </a:spcAft>
              <a:buClr>
                <a:srgbClr val="003B49"/>
              </a:buClr>
              <a:buSzPts val="3600"/>
              <a:buNone/>
            </a:pPr>
            <a:r>
              <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4"/>
          <p:cNvSpPr txBox="1"/>
          <p:nvPr>
            <p:ph type="title"/>
          </p:nvPr>
        </p:nvSpPr>
        <p:spPr>
          <a:xfrm>
            <a:off x="838200" y="1"/>
            <a:ext cx="10515600" cy="132556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800"/>
              <a:buFont typeface="Calibri"/>
              <a:buNone/>
            </a:pPr>
            <a:r>
              <a:rPr lang="en"/>
              <a:t>Key Information Items</a:t>
            </a:r>
            <a:endParaRPr/>
          </a:p>
        </p:txBody>
      </p:sp>
      <p:sp>
        <p:nvSpPr>
          <p:cNvPr id="321" name="Google Shape;321;p14"/>
          <p:cNvSpPr txBox="1"/>
          <p:nvPr>
            <p:ph idx="1" type="body"/>
          </p:nvPr>
        </p:nvSpPr>
        <p:spPr>
          <a:xfrm>
            <a:off x="152400" y="1371750"/>
            <a:ext cx="12039600" cy="4114503"/>
          </a:xfrm>
          <a:prstGeom prst="rect">
            <a:avLst/>
          </a:prstGeom>
          <a:noFill/>
          <a:ln>
            <a:noFill/>
          </a:ln>
        </p:spPr>
        <p:txBody>
          <a:bodyPr anchorCtr="0" anchor="t" bIns="45700" lIns="91425" spcFirstLastPara="1" rIns="91425" wrap="square" tIns="45700">
            <a:noAutofit/>
          </a:bodyPr>
          <a:lstStyle/>
          <a:p>
            <a:pPr indent="-457189" lvl="0" marL="457189" rtl="0" algn="l">
              <a:lnSpc>
                <a:spcPct val="100000"/>
              </a:lnSpc>
              <a:spcBef>
                <a:spcPts val="0"/>
              </a:spcBef>
              <a:spcAft>
                <a:spcPts val="0"/>
              </a:spcAft>
              <a:buClr>
                <a:schemeClr val="dk1"/>
              </a:buClr>
              <a:buSzPts val="2800"/>
              <a:buChar char="•"/>
            </a:pPr>
            <a:r>
              <a:rPr lang="en" sz="2800"/>
              <a:t>Annual information on the Pension Plan is shared at the April Board of Curators meeting as a part of the benefits update.</a:t>
            </a:r>
            <a:endParaRPr/>
          </a:p>
          <a:p>
            <a:pPr indent="-457189" lvl="0" marL="457189" rtl="0" algn="l">
              <a:lnSpc>
                <a:spcPct val="100000"/>
              </a:lnSpc>
              <a:spcBef>
                <a:spcPts val="560"/>
              </a:spcBef>
              <a:spcAft>
                <a:spcPts val="0"/>
              </a:spcAft>
              <a:buClr>
                <a:schemeClr val="dk1"/>
              </a:buClr>
              <a:buSzPts val="2800"/>
              <a:buChar char="•"/>
            </a:pPr>
            <a:r>
              <a:rPr lang="en" sz="2800"/>
              <a:t>The Board of Curators is the governing board for the retirement plan.  Faculty and Staff input on benefits decisions is managed via the total rewards advisory committee.</a:t>
            </a:r>
            <a:endParaRPr/>
          </a:p>
          <a:p>
            <a:pPr indent="-457189" lvl="0" marL="457189" rtl="0" algn="l">
              <a:lnSpc>
                <a:spcPct val="100000"/>
              </a:lnSpc>
              <a:spcBef>
                <a:spcPts val="560"/>
              </a:spcBef>
              <a:spcAft>
                <a:spcPts val="0"/>
              </a:spcAft>
              <a:buClr>
                <a:schemeClr val="dk1"/>
              </a:buClr>
              <a:buSzPts val="2800"/>
              <a:buChar char="•"/>
            </a:pPr>
            <a:r>
              <a:rPr lang="en" sz="2800"/>
              <a:t>Pension benefits are a contract right.</a:t>
            </a:r>
            <a:endParaRPr/>
          </a:p>
          <a:p>
            <a:pPr indent="-457189" lvl="0" marL="457189" rtl="0" algn="l">
              <a:lnSpc>
                <a:spcPct val="100000"/>
              </a:lnSpc>
              <a:spcBef>
                <a:spcPts val="560"/>
              </a:spcBef>
              <a:spcAft>
                <a:spcPts val="0"/>
              </a:spcAft>
              <a:buClr>
                <a:schemeClr val="dk1"/>
              </a:buClr>
              <a:buSzPts val="2800"/>
              <a:buChar char="•"/>
            </a:pPr>
            <a:r>
              <a:rPr lang="en" sz="2800"/>
              <a:t>The pension plan is memorialized in Collected Rule 530.010, which creates the contractual right.  </a:t>
            </a:r>
            <a:endParaRPr/>
          </a:p>
          <a:p>
            <a:pPr indent="-457189" lvl="0" marL="457189" rtl="0" algn="l">
              <a:lnSpc>
                <a:spcPct val="100000"/>
              </a:lnSpc>
              <a:spcBef>
                <a:spcPts val="560"/>
              </a:spcBef>
              <a:spcAft>
                <a:spcPts val="0"/>
              </a:spcAft>
              <a:buClr>
                <a:schemeClr val="dk1"/>
              </a:buClr>
              <a:buSzPts val="2800"/>
              <a:buChar char="•"/>
            </a:pPr>
            <a:r>
              <a:rPr lang="en" sz="2800"/>
              <a:t>The funding policy for the pension plan is in 530.020 and outlines the plan to fully fund benefits over the life of the plan.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9"/>
          <p:cNvSpPr txBox="1"/>
          <p:nvPr>
            <p:ph idx="1" type="body"/>
          </p:nvPr>
        </p:nvSpPr>
        <p:spPr>
          <a:xfrm>
            <a:off x="488424" y="1173229"/>
            <a:ext cx="10928280" cy="5332587"/>
          </a:xfrm>
          <a:prstGeom prst="rect">
            <a:avLst/>
          </a:prstGeom>
          <a:noFill/>
          <a:ln>
            <a:noFill/>
          </a:ln>
        </p:spPr>
        <p:txBody>
          <a:bodyPr anchorCtr="0" anchor="t" bIns="45700" lIns="91425" spcFirstLastPara="1" rIns="91425" wrap="square" tIns="45700">
            <a:noAutofit/>
          </a:bodyPr>
          <a:lstStyle/>
          <a:p>
            <a:pPr indent="-457189" lvl="0" marL="457189" rtl="0" algn="l">
              <a:lnSpc>
                <a:spcPct val="100000"/>
              </a:lnSpc>
              <a:spcBef>
                <a:spcPts val="0"/>
              </a:spcBef>
              <a:spcAft>
                <a:spcPts val="0"/>
              </a:spcAft>
              <a:buClr>
                <a:srgbClr val="509E2F"/>
              </a:buClr>
              <a:buSzPts val="3200"/>
              <a:buFont typeface="Merriweather Sans"/>
              <a:buChar char="&gt;"/>
            </a:pPr>
            <a:r>
              <a:rPr lang="en"/>
              <a:t>Shared Governance issue: CET/SET</a:t>
            </a:r>
            <a:endParaRPr/>
          </a:p>
          <a:p>
            <a:pPr indent="-380990" lvl="1" marL="990575" rtl="0" algn="l">
              <a:lnSpc>
                <a:spcPct val="100000"/>
              </a:lnSpc>
              <a:spcBef>
                <a:spcPts val="480"/>
              </a:spcBef>
              <a:spcAft>
                <a:spcPts val="0"/>
              </a:spcAft>
              <a:buClr>
                <a:srgbClr val="509E2F"/>
              </a:buClr>
              <a:buSzPts val="2400"/>
              <a:buChar char="–"/>
            </a:pPr>
            <a:r>
              <a:rPr lang="en" sz="2400">
                <a:latin typeface="Libre Franklin"/>
                <a:ea typeface="Libre Franklin"/>
                <a:cs typeface="Libre Franklin"/>
                <a:sym typeface="Libre Franklin"/>
              </a:rPr>
              <a:t>“Recently the Faculty Senate’s Committee for Effective Teaching (CET) recommended that we adopt this practice at S&amp;T. During the subsequent Senate debate, however, concerns were raised about the use of these comments, and the Provost’s Office and Senate leadership have been working closely together to address these concerns.”</a:t>
            </a:r>
            <a:endParaRPr/>
          </a:p>
          <a:p>
            <a:pPr indent="-457189" lvl="0" marL="457189" rtl="0" algn="l">
              <a:lnSpc>
                <a:spcPct val="100000"/>
              </a:lnSpc>
              <a:spcBef>
                <a:spcPts val="640"/>
              </a:spcBef>
              <a:spcAft>
                <a:spcPts val="0"/>
              </a:spcAft>
              <a:buClr>
                <a:srgbClr val="509E2F"/>
              </a:buClr>
              <a:buSzPts val="3200"/>
              <a:buFont typeface="Merriweather Sans"/>
              <a:buChar char="&gt;"/>
            </a:pPr>
            <a:r>
              <a:rPr lang="en"/>
              <a:t>State of the anonymous feedback mechanism</a:t>
            </a:r>
            <a:endParaRPr/>
          </a:p>
          <a:p>
            <a:pPr indent="-380990" lvl="1" marL="990575" rtl="0" algn="l">
              <a:lnSpc>
                <a:spcPct val="100000"/>
              </a:lnSpc>
              <a:spcBef>
                <a:spcPts val="520"/>
              </a:spcBef>
              <a:spcAft>
                <a:spcPts val="0"/>
              </a:spcAft>
              <a:buClr>
                <a:srgbClr val="509E2F"/>
              </a:buClr>
              <a:buSzPts val="2600"/>
              <a:buChar char="–"/>
            </a:pPr>
            <a:r>
              <a:rPr lang="en"/>
              <a:t>Both students and faculty need to remember that they are leaving comments for real people to read.</a:t>
            </a:r>
            <a:endParaRPr/>
          </a:p>
          <a:p>
            <a:pPr indent="0" lvl="1" marL="609585" rtl="0" algn="l">
              <a:lnSpc>
                <a:spcPct val="100000"/>
              </a:lnSpc>
              <a:spcBef>
                <a:spcPts val="480"/>
              </a:spcBef>
              <a:spcAft>
                <a:spcPts val="0"/>
              </a:spcAft>
              <a:buClr>
                <a:srgbClr val="509E2F"/>
              </a:buClr>
              <a:buSzPts val="2400"/>
              <a:buNone/>
            </a:pPr>
            <a:r>
              <a:t/>
            </a:r>
            <a:endParaRPr sz="2400">
              <a:latin typeface="Libre Franklin"/>
              <a:ea typeface="Libre Franklin"/>
              <a:cs typeface="Libre Franklin"/>
              <a:sym typeface="Libre Franklin"/>
            </a:endParaRPr>
          </a:p>
        </p:txBody>
      </p:sp>
      <p:sp>
        <p:nvSpPr>
          <p:cNvPr id="327" name="Google Shape;327;p19"/>
          <p:cNvSpPr txBox="1"/>
          <p:nvPr>
            <p:ph idx="2" type="body"/>
          </p:nvPr>
        </p:nvSpPr>
        <p:spPr>
          <a:xfrm>
            <a:off x="1098876" y="523911"/>
            <a:ext cx="10912883" cy="9919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4000"/>
              <a:buNone/>
            </a:pPr>
            <a:r>
              <a:rPr lang="en"/>
              <a:t>Campus Matters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0"/>
          <p:cNvSpPr txBox="1"/>
          <p:nvPr>
            <p:ph idx="1" type="body"/>
          </p:nvPr>
        </p:nvSpPr>
        <p:spPr>
          <a:xfrm>
            <a:off x="879075" y="1170950"/>
            <a:ext cx="10928400" cy="5358000"/>
          </a:xfrm>
          <a:prstGeom prst="rect">
            <a:avLst/>
          </a:prstGeom>
          <a:noFill/>
          <a:ln>
            <a:noFill/>
          </a:ln>
        </p:spPr>
        <p:txBody>
          <a:bodyPr anchorCtr="0" anchor="t" bIns="45700" lIns="91425" spcFirstLastPara="1" rIns="91425" wrap="square" tIns="45700">
            <a:noAutofit/>
          </a:bodyPr>
          <a:lstStyle/>
          <a:p>
            <a:pPr indent="-457189" lvl="0" marL="457189" rtl="0" algn="l">
              <a:lnSpc>
                <a:spcPct val="100000"/>
              </a:lnSpc>
              <a:spcBef>
                <a:spcPts val="0"/>
              </a:spcBef>
              <a:spcAft>
                <a:spcPts val="0"/>
              </a:spcAft>
              <a:buClr>
                <a:srgbClr val="509E2F"/>
              </a:buClr>
              <a:buSzPts val="3200"/>
              <a:buFont typeface="Merriweather Sans"/>
              <a:buChar char="&gt;"/>
            </a:pPr>
            <a:r>
              <a:rPr lang="en"/>
              <a:t>Library Dean search is beginning</a:t>
            </a:r>
            <a:endParaRPr/>
          </a:p>
          <a:p>
            <a:pPr indent="-457189" lvl="0" marL="457189" rtl="0" algn="l">
              <a:lnSpc>
                <a:spcPct val="100000"/>
              </a:lnSpc>
              <a:spcBef>
                <a:spcPts val="640"/>
              </a:spcBef>
              <a:spcAft>
                <a:spcPts val="0"/>
              </a:spcAft>
              <a:buClr>
                <a:srgbClr val="509E2F"/>
              </a:buClr>
              <a:buSzPts val="3200"/>
              <a:buFont typeface="Merriweather Sans"/>
              <a:buChar char="&gt;"/>
            </a:pPr>
            <a:r>
              <a:rPr lang="en"/>
              <a:t>AF&amp;S will be discussing continuing test optional admissions</a:t>
            </a:r>
            <a:endParaRPr/>
          </a:p>
          <a:p>
            <a:pPr indent="-380990" lvl="1" marL="990575" rtl="0" algn="l">
              <a:lnSpc>
                <a:spcPct val="100000"/>
              </a:lnSpc>
              <a:spcBef>
                <a:spcPts val="520"/>
              </a:spcBef>
              <a:spcAft>
                <a:spcPts val="0"/>
              </a:spcAft>
              <a:buClr>
                <a:srgbClr val="509E2F"/>
              </a:buClr>
              <a:buSzPts val="2600"/>
              <a:buChar char="–"/>
            </a:pPr>
            <a:r>
              <a:rPr lang="en"/>
              <a:t>The Board of Curators decides this, ultimately. </a:t>
            </a:r>
            <a:endParaRPr/>
          </a:p>
          <a:p>
            <a:pPr indent="-380989" lvl="1" marL="990574" rtl="0" algn="l">
              <a:lnSpc>
                <a:spcPct val="100000"/>
              </a:lnSpc>
              <a:spcBef>
                <a:spcPts val="520"/>
              </a:spcBef>
              <a:spcAft>
                <a:spcPts val="0"/>
              </a:spcAft>
              <a:buClr>
                <a:srgbClr val="509E2F"/>
              </a:buClr>
              <a:buSzPts val="2600"/>
              <a:buChar char="–"/>
            </a:pPr>
            <a:r>
              <a:rPr lang="en"/>
              <a:t>AF&amp;S will be giving faculty feedback, may become FS resolution, as part of the shared governance process.</a:t>
            </a:r>
            <a:endParaRPr/>
          </a:p>
          <a:p>
            <a:pPr indent="-385244" lvl="1" marL="990574" rtl="0" algn="l">
              <a:lnSpc>
                <a:spcPct val="100000"/>
              </a:lnSpc>
              <a:spcBef>
                <a:spcPts val="520"/>
              </a:spcBef>
              <a:spcAft>
                <a:spcPts val="0"/>
              </a:spcAft>
              <a:buSzPts val="2667"/>
              <a:buChar char="–"/>
            </a:pPr>
            <a:r>
              <a:rPr lang="en"/>
              <a:t>Email Eun Soo Park with suggestions espark@mst.edu </a:t>
            </a:r>
            <a:endParaRPr/>
          </a:p>
          <a:p>
            <a:pPr indent="-457188" lvl="0" marL="457188" rtl="0" algn="l">
              <a:lnSpc>
                <a:spcPct val="100000"/>
              </a:lnSpc>
              <a:spcBef>
                <a:spcPts val="520"/>
              </a:spcBef>
              <a:spcAft>
                <a:spcPts val="0"/>
              </a:spcAft>
              <a:buSzPts val="3200"/>
              <a:buChar char="&gt;"/>
            </a:pPr>
            <a:r>
              <a:rPr lang="en"/>
              <a:t>Board of Curators meeting at S&amp;T</a:t>
            </a:r>
            <a:endParaRPr/>
          </a:p>
          <a:p>
            <a:pPr indent="-380989" lvl="1" marL="990574" rtl="0" algn="l">
              <a:lnSpc>
                <a:spcPct val="100000"/>
              </a:lnSpc>
              <a:spcBef>
                <a:spcPts val="520"/>
              </a:spcBef>
              <a:spcAft>
                <a:spcPts val="0"/>
              </a:spcAft>
              <a:buSzPts val="2667"/>
              <a:buChar char="–"/>
            </a:pPr>
            <a:r>
              <a:rPr lang="en"/>
              <a:t>April 20</a:t>
            </a:r>
            <a:endParaRPr/>
          </a:p>
          <a:p>
            <a:pPr indent="-380989" lvl="1" marL="990574" rtl="0" algn="l">
              <a:lnSpc>
                <a:spcPct val="100000"/>
              </a:lnSpc>
              <a:spcBef>
                <a:spcPts val="520"/>
              </a:spcBef>
              <a:spcAft>
                <a:spcPts val="0"/>
              </a:spcAft>
              <a:buSzPts val="2667"/>
              <a:buChar char="–"/>
            </a:pPr>
            <a:r>
              <a:rPr lang="en"/>
              <a:t>Nominate students by March 10: https://forms.gle/cf4Wx2w82e7HNN2F9</a:t>
            </a:r>
            <a:endParaRPr/>
          </a:p>
        </p:txBody>
      </p:sp>
      <p:sp>
        <p:nvSpPr>
          <p:cNvPr id="333" name="Google Shape;333;p20"/>
          <p:cNvSpPr txBox="1"/>
          <p:nvPr>
            <p:ph idx="2" type="body"/>
          </p:nvPr>
        </p:nvSpPr>
        <p:spPr>
          <a:xfrm>
            <a:off x="1098876" y="523911"/>
            <a:ext cx="10912883" cy="9919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4000"/>
              <a:buNone/>
            </a:pPr>
            <a:r>
              <a:rPr lang="en"/>
              <a:t>Campus Matters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1"/>
          <p:cNvSpPr txBox="1"/>
          <p:nvPr>
            <p:ph idx="1" type="body"/>
          </p:nvPr>
        </p:nvSpPr>
        <p:spPr>
          <a:xfrm>
            <a:off x="879073" y="1736727"/>
            <a:ext cx="10928280" cy="3701376"/>
          </a:xfrm>
          <a:prstGeom prst="rect">
            <a:avLst/>
          </a:prstGeom>
          <a:noFill/>
          <a:ln>
            <a:noFill/>
          </a:ln>
        </p:spPr>
        <p:txBody>
          <a:bodyPr anchorCtr="0" anchor="t" bIns="45700" lIns="91425" spcFirstLastPara="1" rIns="91425" wrap="square" tIns="45700">
            <a:noAutofit/>
          </a:bodyPr>
          <a:lstStyle/>
          <a:p>
            <a:pPr indent="-457189" lvl="0" marL="457189" rtl="0" algn="l">
              <a:lnSpc>
                <a:spcPct val="100000"/>
              </a:lnSpc>
              <a:spcBef>
                <a:spcPts val="0"/>
              </a:spcBef>
              <a:spcAft>
                <a:spcPts val="0"/>
              </a:spcAft>
              <a:buClr>
                <a:srgbClr val="509E2F"/>
              </a:buClr>
              <a:buSzPts val="3200"/>
              <a:buFont typeface="Merriweather Sans"/>
              <a:buChar char="&gt;"/>
            </a:pPr>
            <a:r>
              <a:rPr lang="en"/>
              <a:t>Open House dates</a:t>
            </a:r>
            <a:endParaRPr/>
          </a:p>
          <a:p>
            <a:pPr indent="-380990" lvl="1" marL="990575" rtl="0" algn="l">
              <a:lnSpc>
                <a:spcPct val="100000"/>
              </a:lnSpc>
              <a:spcBef>
                <a:spcPts val="520"/>
              </a:spcBef>
              <a:spcAft>
                <a:spcPts val="0"/>
              </a:spcAft>
              <a:buClr>
                <a:srgbClr val="509E2F"/>
              </a:buClr>
              <a:buSzPts val="2600"/>
              <a:buChar char="–"/>
            </a:pPr>
            <a:r>
              <a:rPr lang="en">
                <a:latin typeface="Arial"/>
                <a:ea typeface="Arial"/>
                <a:cs typeface="Arial"/>
                <a:sym typeface="Arial"/>
              </a:rPr>
              <a:t>Open House – Saturday, October 14, 2023</a:t>
            </a:r>
            <a:endParaRPr>
              <a:latin typeface="Arial"/>
              <a:ea typeface="Arial"/>
              <a:cs typeface="Arial"/>
              <a:sym typeface="Arial"/>
            </a:endParaRPr>
          </a:p>
          <a:p>
            <a:pPr indent="-380990" lvl="1" marL="990575" rtl="0" algn="l">
              <a:lnSpc>
                <a:spcPct val="100000"/>
              </a:lnSpc>
              <a:spcBef>
                <a:spcPts val="520"/>
              </a:spcBef>
              <a:spcAft>
                <a:spcPts val="0"/>
              </a:spcAft>
              <a:buClr>
                <a:srgbClr val="509E2F"/>
              </a:buClr>
              <a:buSzPts val="2600"/>
              <a:buChar char="–"/>
            </a:pPr>
            <a:r>
              <a:rPr lang="en">
                <a:latin typeface="Arial"/>
                <a:ea typeface="Arial"/>
                <a:cs typeface="Arial"/>
                <a:sym typeface="Arial"/>
              </a:rPr>
              <a:t>Homecoming 2023 – October 27-28, 2023</a:t>
            </a:r>
            <a:endParaRPr/>
          </a:p>
          <a:p>
            <a:pPr indent="-380990" lvl="1" marL="990575" rtl="0" algn="l">
              <a:lnSpc>
                <a:spcPct val="100000"/>
              </a:lnSpc>
              <a:spcBef>
                <a:spcPts val="520"/>
              </a:spcBef>
              <a:spcAft>
                <a:spcPts val="0"/>
              </a:spcAft>
              <a:buClr>
                <a:srgbClr val="509E2F"/>
              </a:buClr>
              <a:buSzPts val="2600"/>
              <a:buChar char="–"/>
            </a:pPr>
            <a:r>
              <a:rPr lang="en">
                <a:latin typeface="Arial"/>
                <a:ea typeface="Arial"/>
                <a:cs typeface="Arial"/>
                <a:sym typeface="Arial"/>
              </a:rPr>
              <a:t>Open House – Friday, November 10, 2023</a:t>
            </a:r>
            <a:endParaRPr/>
          </a:p>
          <a:p>
            <a:pPr indent="-380990" lvl="1" marL="990575" rtl="0" algn="l">
              <a:lnSpc>
                <a:spcPct val="100000"/>
              </a:lnSpc>
              <a:spcBef>
                <a:spcPts val="520"/>
              </a:spcBef>
              <a:spcAft>
                <a:spcPts val="0"/>
              </a:spcAft>
              <a:buClr>
                <a:srgbClr val="509E2F"/>
              </a:buClr>
              <a:buSzPts val="2600"/>
              <a:buChar char="–"/>
            </a:pPr>
            <a:r>
              <a:rPr lang="en">
                <a:latin typeface="Arial"/>
                <a:ea typeface="Arial"/>
                <a:cs typeface="Arial"/>
                <a:sym typeface="Arial"/>
              </a:rPr>
              <a:t>Open House – Monday, February 19, 2024</a:t>
            </a:r>
            <a:endParaRPr/>
          </a:p>
          <a:p>
            <a:pPr indent="-380990" lvl="1" marL="990575" rtl="0" algn="l">
              <a:lnSpc>
                <a:spcPct val="100000"/>
              </a:lnSpc>
              <a:spcBef>
                <a:spcPts val="520"/>
              </a:spcBef>
              <a:spcAft>
                <a:spcPts val="0"/>
              </a:spcAft>
              <a:buClr>
                <a:srgbClr val="509E2F"/>
              </a:buClr>
              <a:buSzPts val="2600"/>
              <a:buChar char="–"/>
            </a:pPr>
            <a:r>
              <a:rPr lang="en">
                <a:latin typeface="Arial"/>
                <a:ea typeface="Arial"/>
                <a:cs typeface="Arial"/>
                <a:sym typeface="Arial"/>
              </a:rPr>
              <a:t>Open House – Friday, March 22, 2024</a:t>
            </a:r>
            <a:r>
              <a:rPr lang="en" sz="2400">
                <a:latin typeface="Arial"/>
                <a:ea typeface="Arial"/>
                <a:cs typeface="Arial"/>
                <a:sym typeface="Arial"/>
              </a:rPr>
              <a:t> </a:t>
            </a:r>
            <a:endParaRPr sz="2400">
              <a:latin typeface="Calibri"/>
              <a:ea typeface="Calibri"/>
              <a:cs typeface="Calibri"/>
              <a:sym typeface="Calibri"/>
            </a:endParaRPr>
          </a:p>
          <a:p>
            <a:pPr indent="-253989" lvl="0" marL="457189" rtl="0" algn="l">
              <a:lnSpc>
                <a:spcPct val="100000"/>
              </a:lnSpc>
              <a:spcBef>
                <a:spcPts val="640"/>
              </a:spcBef>
              <a:spcAft>
                <a:spcPts val="0"/>
              </a:spcAft>
              <a:buClr>
                <a:srgbClr val="509E2F"/>
              </a:buClr>
              <a:buSzPts val="3200"/>
              <a:buFont typeface="Merriweather Sans"/>
              <a:buNone/>
            </a:pPr>
            <a:r>
              <a:t/>
            </a:r>
            <a:endParaRPr/>
          </a:p>
        </p:txBody>
      </p:sp>
      <p:sp>
        <p:nvSpPr>
          <p:cNvPr id="339" name="Google Shape;339;p21"/>
          <p:cNvSpPr txBox="1"/>
          <p:nvPr>
            <p:ph idx="2" type="body"/>
          </p:nvPr>
        </p:nvSpPr>
        <p:spPr>
          <a:xfrm>
            <a:off x="371455" y="480522"/>
            <a:ext cx="10912883" cy="991999"/>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509E2F"/>
              </a:buClr>
              <a:buSzPct val="100000"/>
              <a:buNone/>
            </a:pPr>
            <a:r>
              <a:rPr lang="en"/>
              <a:t>Approved Public Occasions dates for 2023-24 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2"/>
          <p:cNvSpPr txBox="1"/>
          <p:nvPr>
            <p:ph idx="1" type="body"/>
          </p:nvPr>
        </p:nvSpPr>
        <p:spPr>
          <a:xfrm>
            <a:off x="895676" y="1842047"/>
            <a:ext cx="9296400" cy="368033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3B49"/>
              </a:buClr>
              <a:buSzPts val="6600"/>
              <a:buNone/>
            </a:pPr>
            <a:r>
              <a:rPr lang="en"/>
              <a:t>Questions?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5"/>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09E2F"/>
              </a:buClr>
              <a:buSzPts val="3600"/>
              <a:buNone/>
            </a:pPr>
            <a:r>
              <a:rPr lang="en" sz="3600">
                <a:latin typeface="Arial"/>
                <a:ea typeface="Arial"/>
                <a:cs typeface="Arial"/>
                <a:sym typeface="Arial"/>
              </a:rPr>
              <a:t>IV.	Campus Reports</a:t>
            </a:r>
            <a:endParaRPr/>
          </a:p>
          <a:p>
            <a:pPr indent="-858838" lvl="1" marL="858838"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A.	Staff Council</a:t>
            </a:r>
            <a:endParaRPr/>
          </a:p>
          <a:p>
            <a:pPr indent="-858838" lvl="1" marL="858838"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a:t>
            </a:r>
            <a:r>
              <a:rPr lang="en" sz="3600">
                <a:solidFill>
                  <a:srgbClr val="FF0000"/>
                </a:solidFill>
                <a:latin typeface="Arial"/>
                <a:ea typeface="Arial"/>
                <a:cs typeface="Arial"/>
                <a:sym typeface="Arial"/>
              </a:rPr>
              <a:t>	</a:t>
            </a:r>
            <a:r>
              <a:rPr lang="en" sz="3600">
                <a:solidFill>
                  <a:srgbClr val="003B49"/>
                </a:solidFill>
                <a:latin typeface="Arial"/>
                <a:ea typeface="Arial"/>
                <a:cs typeface="Arial"/>
                <a:sym typeface="Arial"/>
              </a:rPr>
              <a:t>M. Fowler</a:t>
            </a:r>
            <a:endParaRPr/>
          </a:p>
          <a:p>
            <a:pPr indent="-858838" lvl="1" marL="858838" rtl="0" algn="l">
              <a:lnSpc>
                <a:spcPct val="100000"/>
              </a:lnSpc>
              <a:spcBef>
                <a:spcPts val="720"/>
              </a:spcBef>
              <a:spcAft>
                <a:spcPts val="0"/>
              </a:spcAft>
              <a:buClr>
                <a:srgbClr val="003B49"/>
              </a:buClr>
              <a:buSzPts val="3600"/>
              <a:buNone/>
            </a:pPr>
            <a:r>
              <a:rPr lang="en" sz="3600">
                <a:solidFill>
                  <a:srgbClr val="003B49"/>
                </a:solidFill>
              </a:rPr>
              <a:t>	(No report)</a:t>
            </a:r>
            <a:endParaRPr/>
          </a:p>
        </p:txBody>
      </p:sp>
      <p:sp>
        <p:nvSpPr>
          <p:cNvPr id="350" name="Google Shape;350;p15"/>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6"/>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09E2F"/>
              </a:buClr>
              <a:buSzPts val="3600"/>
              <a:buNone/>
            </a:pPr>
            <a:r>
              <a:rPr lang="en" sz="3600">
                <a:latin typeface="Arial"/>
                <a:ea typeface="Arial"/>
                <a:cs typeface="Arial"/>
                <a:sym typeface="Arial"/>
              </a:rPr>
              <a:t>IV.	Campus Reports</a:t>
            </a:r>
            <a:endParaRPr/>
          </a:p>
          <a:p>
            <a:pPr indent="-858838" lvl="1" marL="858838"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B.	Student Council</a:t>
            </a:r>
            <a:endParaRPr/>
          </a:p>
          <a:p>
            <a:pPr indent="-858838" lvl="1" marL="858838" rtl="0" algn="l">
              <a:lnSpc>
                <a:spcPct val="100000"/>
              </a:lnSpc>
              <a:spcBef>
                <a:spcPts val="400"/>
              </a:spcBef>
              <a:spcAft>
                <a:spcPts val="0"/>
              </a:spcAft>
              <a:buSzPts val="2000"/>
              <a:buNone/>
            </a:pPr>
            <a:r>
              <a:rPr lang="en" sz="3600">
                <a:solidFill>
                  <a:srgbClr val="003B49"/>
                </a:solidFill>
                <a:latin typeface="Arial"/>
                <a:ea typeface="Arial"/>
                <a:cs typeface="Arial"/>
                <a:sym typeface="Arial"/>
              </a:rPr>
              <a:t>	W. Retzlaff </a:t>
            </a:r>
            <a:endParaRPr/>
          </a:p>
          <a:p>
            <a:pPr indent="-858838" lvl="1" marL="858838" rtl="0" algn="l">
              <a:lnSpc>
                <a:spcPct val="100000"/>
              </a:lnSpc>
              <a:spcBef>
                <a:spcPts val="400"/>
              </a:spcBef>
              <a:spcAft>
                <a:spcPts val="0"/>
              </a:spcAft>
              <a:buSzPts val="2000"/>
              <a:buNone/>
            </a:pPr>
            <a:r>
              <a:rPr lang="en" sz="3600">
                <a:solidFill>
                  <a:srgbClr val="003B49"/>
                </a:solidFill>
              </a:rPr>
              <a:t>	</a:t>
            </a:r>
            <a:endParaRPr/>
          </a:p>
          <a:p>
            <a:pPr indent="-858838" lvl="1" marL="858838" rtl="0" algn="l">
              <a:lnSpc>
                <a:spcPct val="100000"/>
              </a:lnSpc>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indent="-858838" lvl="1" marL="858838" rtl="0" algn="l">
              <a:lnSpc>
                <a:spcPct val="100000"/>
              </a:lnSpc>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indent="-6350" lvl="0" marL="6350" rtl="0" algn="l">
              <a:lnSpc>
                <a:spcPct val="100000"/>
              </a:lnSpc>
              <a:spcBef>
                <a:spcPts val="720"/>
              </a:spcBef>
              <a:spcAft>
                <a:spcPts val="0"/>
              </a:spcAft>
              <a:buClr>
                <a:srgbClr val="509E2F"/>
              </a:buClr>
              <a:buSzPts val="3600"/>
              <a:buNone/>
            </a:pPr>
            <a:r>
              <a:t/>
            </a:r>
            <a:endParaRPr sz="3600">
              <a:latin typeface="Arial"/>
              <a:ea typeface="Arial"/>
              <a:cs typeface="Arial"/>
              <a:sym typeface="Arial"/>
            </a:endParaRPr>
          </a:p>
        </p:txBody>
      </p:sp>
      <p:sp>
        <p:nvSpPr>
          <p:cNvPr id="356" name="Google Shape;356;p16"/>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127fed1036_0_28"/>
          <p:cNvSpPr txBox="1"/>
          <p:nvPr>
            <p:ph idx="3" type="body"/>
          </p:nvPr>
        </p:nvSpPr>
        <p:spPr>
          <a:xfrm>
            <a:off x="629055" y="1790002"/>
            <a:ext cx="10823700" cy="47310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509E2F"/>
              </a:buClr>
              <a:buSzPts val="2800"/>
              <a:buNone/>
            </a:pPr>
            <a:r>
              <a:rPr b="1" lang="en" sz="2800">
                <a:latin typeface="Calibri"/>
                <a:ea typeface="Calibri"/>
                <a:cs typeface="Calibri"/>
                <a:sym typeface="Calibri"/>
              </a:rPr>
              <a:t>Campaigns, Revisions, Membership Potential</a:t>
            </a:r>
            <a:endParaRPr/>
          </a:p>
          <a:p>
            <a:pPr indent="-190500" lvl="1" marL="800100" rtl="0" algn="l">
              <a:spcBef>
                <a:spcPts val="0"/>
              </a:spcBef>
              <a:spcAft>
                <a:spcPts val="0"/>
              </a:spcAft>
              <a:buClr>
                <a:srgbClr val="E8D3A2"/>
              </a:buClr>
              <a:buSzPts val="2400"/>
              <a:buFont typeface="Calibri"/>
              <a:buNone/>
            </a:pPr>
            <a:r>
              <a:t/>
            </a:r>
            <a:endParaRPr b="1" sz="2400">
              <a:latin typeface="Calibri"/>
              <a:ea typeface="Calibri"/>
              <a:cs typeface="Calibri"/>
              <a:sym typeface="Calibri"/>
            </a:endParaRPr>
          </a:p>
          <a:p>
            <a:pPr indent="-342900" lvl="1" marL="800100" rtl="0" algn="l">
              <a:spcBef>
                <a:spcPts val="0"/>
              </a:spcBef>
              <a:spcAft>
                <a:spcPts val="0"/>
              </a:spcAft>
              <a:buClr>
                <a:srgbClr val="E8D3A2"/>
              </a:buClr>
              <a:buSzPts val="2400"/>
              <a:buFont typeface="Calibri"/>
              <a:buChar char="-"/>
            </a:pPr>
            <a:r>
              <a:rPr b="1" lang="en" sz="2400">
                <a:latin typeface="Calibri"/>
                <a:ea typeface="Calibri"/>
                <a:cs typeface="Calibri"/>
                <a:sym typeface="Calibri"/>
              </a:rPr>
              <a:t>Student Council Presidential Candidates</a:t>
            </a:r>
            <a:endParaRPr/>
          </a:p>
          <a:p>
            <a:pPr indent="-190500" lvl="1" marL="800100" rtl="0" algn="l">
              <a:spcBef>
                <a:spcPts val="0"/>
              </a:spcBef>
              <a:spcAft>
                <a:spcPts val="0"/>
              </a:spcAft>
              <a:buClr>
                <a:srgbClr val="E8D3A2"/>
              </a:buClr>
              <a:buSzPts val="2400"/>
              <a:buFont typeface="Calibri"/>
              <a:buNone/>
            </a:pPr>
            <a:r>
              <a:t/>
            </a:r>
            <a:endParaRPr b="1" sz="2400">
              <a:latin typeface="Calibri"/>
              <a:ea typeface="Calibri"/>
              <a:cs typeface="Calibri"/>
              <a:sym typeface="Calibri"/>
            </a:endParaRPr>
          </a:p>
          <a:p>
            <a:pPr indent="0" lvl="1" marL="457200" rtl="0" algn="l">
              <a:spcBef>
                <a:spcPts val="0"/>
              </a:spcBef>
              <a:spcAft>
                <a:spcPts val="0"/>
              </a:spcAft>
              <a:buClr>
                <a:srgbClr val="E8D3A2"/>
              </a:buClr>
              <a:buSzPts val="2400"/>
              <a:buNone/>
            </a:pPr>
            <a:r>
              <a:t/>
            </a:r>
            <a:endParaRPr b="1" sz="2400">
              <a:latin typeface="Calibri"/>
              <a:ea typeface="Calibri"/>
              <a:cs typeface="Calibri"/>
              <a:sym typeface="Calibri"/>
            </a:endParaRPr>
          </a:p>
        </p:txBody>
      </p:sp>
      <p:pic>
        <p:nvPicPr>
          <p:cNvPr descr="Graphical user interface, text, application, Word&#10;&#10;Description automatically generated" id="362" name="Google Shape;362;g2127fed1036_0_28"/>
          <p:cNvPicPr preferRelativeResize="0"/>
          <p:nvPr/>
        </p:nvPicPr>
        <p:blipFill rotWithShape="1">
          <a:blip r:embed="rId3">
            <a:alphaModFix/>
          </a:blip>
          <a:srcRect b="0" l="0" r="0" t="0"/>
          <a:stretch/>
        </p:blipFill>
        <p:spPr>
          <a:xfrm>
            <a:off x="1914817" y="2956373"/>
            <a:ext cx="6271775" cy="37248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127fed1036_0_33"/>
          <p:cNvSpPr txBox="1"/>
          <p:nvPr>
            <p:ph idx="3" type="body"/>
          </p:nvPr>
        </p:nvSpPr>
        <p:spPr>
          <a:xfrm>
            <a:off x="629055" y="1790002"/>
            <a:ext cx="10823700" cy="47310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509E2F"/>
              </a:buClr>
              <a:buSzPts val="2400"/>
              <a:buNone/>
            </a:pPr>
            <a:r>
              <a:t/>
            </a:r>
            <a:endParaRPr b="1" sz="2400">
              <a:latin typeface="Calibri"/>
              <a:ea typeface="Calibri"/>
              <a:cs typeface="Calibri"/>
              <a:sym typeface="Calibri"/>
            </a:endParaRPr>
          </a:p>
          <a:p>
            <a:pPr indent="-190500" lvl="1" marL="800100" rtl="0" algn="l">
              <a:spcBef>
                <a:spcPts val="0"/>
              </a:spcBef>
              <a:spcAft>
                <a:spcPts val="0"/>
              </a:spcAft>
              <a:buClr>
                <a:srgbClr val="E8D3A2"/>
              </a:buClr>
              <a:buSzPts val="2400"/>
              <a:buFont typeface="Calibri"/>
              <a:buNone/>
            </a:pPr>
            <a:r>
              <a:t/>
            </a:r>
            <a:endParaRPr b="1" sz="2400">
              <a:latin typeface="Calibri"/>
              <a:ea typeface="Calibri"/>
              <a:cs typeface="Calibri"/>
              <a:sym typeface="Calibri"/>
            </a:endParaRPr>
          </a:p>
          <a:p>
            <a:pPr indent="-342900" lvl="1" marL="800100" rtl="0" algn="l">
              <a:spcBef>
                <a:spcPts val="0"/>
              </a:spcBef>
              <a:spcAft>
                <a:spcPts val="0"/>
              </a:spcAft>
              <a:buClr>
                <a:srgbClr val="E8D3A2"/>
              </a:buClr>
              <a:buSzPts val="2400"/>
              <a:buFont typeface="Calibri"/>
              <a:buChar char="-"/>
            </a:pPr>
            <a:r>
              <a:rPr b="1" lang="en" sz="2400">
                <a:latin typeface="Calibri"/>
                <a:ea typeface="Calibri"/>
                <a:cs typeface="Calibri"/>
                <a:sym typeface="Calibri"/>
              </a:rPr>
              <a:t>Constitution Revisions</a:t>
            </a:r>
            <a:endParaRPr/>
          </a:p>
          <a:p>
            <a:pPr indent="-342900" lvl="1" marL="800100" rtl="0" algn="l">
              <a:spcBef>
                <a:spcPts val="0"/>
              </a:spcBef>
              <a:spcAft>
                <a:spcPts val="0"/>
              </a:spcAft>
              <a:buClr>
                <a:srgbClr val="E8D3A2"/>
              </a:buClr>
              <a:buSzPts val="2400"/>
              <a:buFont typeface="Calibri"/>
              <a:buChar char="-"/>
            </a:pPr>
            <a:r>
              <a:rPr b="1" lang="en" sz="2400">
                <a:latin typeface="Calibri"/>
                <a:ea typeface="Calibri"/>
                <a:cs typeface="Calibri"/>
                <a:sym typeface="Calibri"/>
              </a:rPr>
              <a:t>Department Seats</a:t>
            </a:r>
            <a:endParaRPr/>
          </a:p>
          <a:p>
            <a:pPr indent="-342900" lvl="2" marL="1257300" rtl="0" algn="l">
              <a:spcBef>
                <a:spcPts val="0"/>
              </a:spcBef>
              <a:spcAft>
                <a:spcPts val="0"/>
              </a:spcAft>
              <a:buClr>
                <a:srgbClr val="696C6F"/>
              </a:buClr>
              <a:buSzPts val="2000"/>
              <a:buFont typeface="Calibri"/>
              <a:buChar char="-"/>
            </a:pPr>
            <a:r>
              <a:rPr b="1" lang="en" sz="2000">
                <a:solidFill>
                  <a:srgbClr val="696C6F"/>
                </a:solidFill>
                <a:latin typeface="Calibri"/>
                <a:ea typeface="Calibri"/>
                <a:cs typeface="Calibri"/>
                <a:sym typeface="Calibri"/>
              </a:rPr>
              <a:t>Student Interest Forms</a:t>
            </a:r>
            <a:endParaRPr b="1" sz="2000">
              <a:latin typeface="Calibri"/>
              <a:ea typeface="Calibri"/>
              <a:cs typeface="Calibri"/>
              <a:sym typeface="Calibri"/>
            </a:endParaRPr>
          </a:p>
          <a:p>
            <a:pPr indent="-190500" lvl="1" marL="800100" rtl="0" algn="l">
              <a:spcBef>
                <a:spcPts val="0"/>
              </a:spcBef>
              <a:spcAft>
                <a:spcPts val="0"/>
              </a:spcAft>
              <a:buClr>
                <a:srgbClr val="E8D3A2"/>
              </a:buClr>
              <a:buSzPts val="2400"/>
              <a:buFont typeface="Calibri"/>
              <a:buNone/>
            </a:pPr>
            <a:r>
              <a:t/>
            </a:r>
            <a:endParaRPr b="1" sz="2400">
              <a:latin typeface="Calibri"/>
              <a:ea typeface="Calibri"/>
              <a:cs typeface="Calibri"/>
              <a:sym typeface="Calibri"/>
            </a:endParaRPr>
          </a:p>
          <a:p>
            <a:pPr indent="-342900" lvl="1" marL="800100" rtl="0" algn="l">
              <a:spcBef>
                <a:spcPts val="0"/>
              </a:spcBef>
              <a:spcAft>
                <a:spcPts val="0"/>
              </a:spcAft>
              <a:buClr>
                <a:srgbClr val="E8D3A2"/>
              </a:buClr>
              <a:buSzPts val="2400"/>
              <a:buFont typeface="Calibri"/>
              <a:buChar char="-"/>
            </a:pPr>
            <a:r>
              <a:rPr b="1" lang="en" sz="2400">
                <a:latin typeface="Calibri"/>
                <a:ea typeface="Calibri"/>
                <a:cs typeface="Calibri"/>
                <a:sym typeface="Calibri"/>
              </a:rPr>
              <a:t>Student Interest Forms</a:t>
            </a:r>
            <a:r>
              <a:rPr b="1" lang="en" sz="2000">
                <a:latin typeface="Calibri"/>
                <a:ea typeface="Calibri"/>
                <a:cs typeface="Calibri"/>
                <a:sym typeface="Calibri"/>
              </a:rPr>
              <a:t> </a:t>
            </a:r>
            <a:endParaRPr/>
          </a:p>
          <a:p>
            <a:pPr indent="-342900" lvl="2" marL="1257300" rtl="0" algn="l">
              <a:spcBef>
                <a:spcPts val="0"/>
              </a:spcBef>
              <a:spcAft>
                <a:spcPts val="0"/>
              </a:spcAft>
              <a:buClr>
                <a:srgbClr val="696C6F"/>
              </a:buClr>
              <a:buSzPts val="2000"/>
              <a:buFont typeface="Calibri"/>
              <a:buChar char="-"/>
            </a:pPr>
            <a:r>
              <a:rPr b="1" lang="en" sz="2000">
                <a:solidFill>
                  <a:srgbClr val="696C6F"/>
                </a:solidFill>
                <a:latin typeface="Calibri"/>
                <a:ea typeface="Calibri"/>
                <a:cs typeface="Calibri"/>
                <a:sym typeface="Calibri"/>
              </a:rPr>
              <a:t>Collecting data, if want to communiate through department representative in the future</a:t>
            </a:r>
            <a:endParaRPr/>
          </a:p>
          <a:p>
            <a:pPr indent="-342900" lvl="2" marL="1257300" rtl="0" algn="l">
              <a:spcBef>
                <a:spcPts val="0"/>
              </a:spcBef>
              <a:spcAft>
                <a:spcPts val="0"/>
              </a:spcAft>
              <a:buClr>
                <a:srgbClr val="696C6F"/>
              </a:buClr>
              <a:buSzPts val="2000"/>
              <a:buFont typeface="Calibri"/>
              <a:buChar char="-"/>
            </a:pPr>
            <a:r>
              <a:rPr b="1" lang="en" sz="2000">
                <a:solidFill>
                  <a:srgbClr val="696C6F"/>
                </a:solidFill>
                <a:latin typeface="Calibri"/>
                <a:ea typeface="Calibri"/>
                <a:cs typeface="Calibri"/>
                <a:sym typeface="Calibri"/>
              </a:rPr>
              <a:t>On all National Election Days, teachers exercise a leniency policy</a:t>
            </a:r>
            <a:endParaRPr b="1" sz="2000">
              <a:solidFill>
                <a:srgbClr val="696C6F"/>
              </a:solidFill>
              <a:latin typeface="Calibri"/>
              <a:ea typeface="Calibri"/>
              <a:cs typeface="Calibri"/>
              <a:sym typeface="Calibri"/>
            </a:endParaRPr>
          </a:p>
          <a:p>
            <a:pPr indent="-190500" lvl="1" marL="800100" rtl="0" algn="l">
              <a:spcBef>
                <a:spcPts val="0"/>
              </a:spcBef>
              <a:spcAft>
                <a:spcPts val="0"/>
              </a:spcAft>
              <a:buClr>
                <a:srgbClr val="E8D3A2"/>
              </a:buClr>
              <a:buSzPts val="2400"/>
              <a:buFont typeface="Calibri"/>
              <a:buNone/>
            </a:pPr>
            <a:r>
              <a:t/>
            </a:r>
            <a:endParaRPr b="1" sz="2400">
              <a:solidFill>
                <a:srgbClr val="696C6F"/>
              </a:solidFill>
              <a:latin typeface="Calibri"/>
              <a:ea typeface="Calibri"/>
              <a:cs typeface="Calibri"/>
              <a:sym typeface="Calibri"/>
            </a:endParaRPr>
          </a:p>
          <a:p>
            <a:pPr indent="-342900" lvl="2" marL="1257300" rtl="0" algn="l">
              <a:spcBef>
                <a:spcPts val="0"/>
              </a:spcBef>
              <a:spcAft>
                <a:spcPts val="0"/>
              </a:spcAft>
              <a:buClr>
                <a:srgbClr val="696C6F"/>
              </a:buClr>
              <a:buSzPts val="2000"/>
              <a:buFont typeface="Calibri"/>
              <a:buChar char="-"/>
            </a:pPr>
            <a:r>
              <a:rPr b="1" lang="en" sz="2000">
                <a:solidFill>
                  <a:srgbClr val="696C6F"/>
                </a:solidFill>
                <a:latin typeface="Calibri"/>
                <a:ea typeface="Calibri"/>
                <a:cs typeface="Calibri"/>
                <a:sym typeface="Calibri"/>
              </a:rPr>
              <a:t>A policy similar to that of the Career fair</a:t>
            </a:r>
            <a:endParaRPr/>
          </a:p>
          <a:p>
            <a:pPr indent="-215900" lvl="2" marL="1257300" rtl="0" algn="l">
              <a:spcBef>
                <a:spcPts val="0"/>
              </a:spcBef>
              <a:spcAft>
                <a:spcPts val="0"/>
              </a:spcAft>
              <a:buClr>
                <a:srgbClr val="E8D3A2"/>
              </a:buClr>
              <a:buSzPts val="2000"/>
              <a:buFont typeface="Calibri"/>
              <a:buNone/>
            </a:pPr>
            <a:r>
              <a:t/>
            </a:r>
            <a:endParaRPr b="1" sz="2000">
              <a:solidFill>
                <a:srgbClr val="696C6F"/>
              </a:solidFill>
              <a:latin typeface="Calibri"/>
              <a:ea typeface="Calibri"/>
              <a:cs typeface="Calibri"/>
              <a:sym typeface="Calibri"/>
            </a:endParaRPr>
          </a:p>
          <a:p>
            <a:pPr indent="-342900" lvl="3" marL="1714500" rtl="0" algn="l">
              <a:spcBef>
                <a:spcPts val="0"/>
              </a:spcBef>
              <a:spcAft>
                <a:spcPts val="0"/>
              </a:spcAft>
              <a:buClr>
                <a:srgbClr val="696C6F"/>
              </a:buClr>
              <a:buSzPts val="1600"/>
              <a:buFont typeface="Calibri"/>
              <a:buChar char="-"/>
            </a:pPr>
            <a:r>
              <a:rPr b="1" lang="en" sz="1600">
                <a:solidFill>
                  <a:srgbClr val="696C6F"/>
                </a:solidFill>
                <a:latin typeface="Calibri"/>
                <a:ea typeface="Calibri"/>
                <a:cs typeface="Calibri"/>
                <a:sym typeface="Calibri"/>
              </a:rPr>
              <a:t>Please reach out to me to provide any help on what would look best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7"/>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09E2F"/>
              </a:buClr>
              <a:buSzPts val="3600"/>
              <a:buNone/>
            </a:pPr>
            <a:r>
              <a:rPr lang="en" sz="3600">
                <a:latin typeface="Arial"/>
                <a:ea typeface="Arial"/>
                <a:cs typeface="Arial"/>
                <a:sym typeface="Arial"/>
              </a:rPr>
              <a:t>IV.	Campus Reports</a:t>
            </a:r>
            <a:endParaRPr/>
          </a:p>
          <a:p>
            <a:pPr indent="-858838" lvl="1" marL="858838"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C.	Council of Graduate Students</a:t>
            </a:r>
            <a:endParaRPr/>
          </a:p>
          <a:p>
            <a:pPr indent="-858838" lvl="1" marL="858838"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M. Twarakavi </a:t>
            </a:r>
            <a:endParaRPr/>
          </a:p>
          <a:p>
            <a:pPr indent="-858838" lvl="1" marL="858838"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(No report)</a:t>
            </a:r>
            <a:r>
              <a:rPr lang="en" sz="2800">
                <a:solidFill>
                  <a:srgbClr val="003B49"/>
                </a:solidFill>
                <a:latin typeface="Arial"/>
                <a:ea typeface="Arial"/>
                <a:cs typeface="Arial"/>
                <a:sym typeface="Arial"/>
              </a:rPr>
              <a:t>	</a:t>
            </a:r>
            <a:endParaRPr/>
          </a:p>
          <a:p>
            <a:pPr indent="-858838" lvl="1" marL="858838" rtl="0" algn="l">
              <a:lnSpc>
                <a:spcPct val="100000"/>
              </a:lnSpc>
              <a:spcBef>
                <a:spcPts val="720"/>
              </a:spcBef>
              <a:spcAft>
                <a:spcPts val="0"/>
              </a:spcAft>
              <a:buClr>
                <a:srgbClr val="003B49"/>
              </a:buClr>
              <a:buSzPts val="3600"/>
              <a:buNone/>
            </a:pPr>
            <a:r>
              <a:rPr lang="en" sz="2800">
                <a:solidFill>
                  <a:srgbClr val="003B49"/>
                </a:solidFill>
                <a:latin typeface="Arial"/>
                <a:ea typeface="Arial"/>
                <a:cs typeface="Arial"/>
                <a:sym typeface="Arial"/>
              </a:rPr>
              <a:t>	</a:t>
            </a:r>
            <a:endParaRPr/>
          </a:p>
          <a:p>
            <a:pPr indent="-858838" lvl="1" marL="858838"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a:t>
            </a:r>
            <a:r>
              <a:rPr lang="en" sz="2800">
                <a:solidFill>
                  <a:srgbClr val="003B49"/>
                </a:solidFill>
                <a:latin typeface="Arial"/>
                <a:ea typeface="Arial"/>
                <a:cs typeface="Arial"/>
                <a:sym typeface="Arial"/>
              </a:rPr>
              <a:t>	</a:t>
            </a:r>
            <a:endParaRPr/>
          </a:p>
          <a:p>
            <a:pPr indent="-858838" lvl="1" marL="858838" rtl="0" algn="l">
              <a:lnSpc>
                <a:spcPct val="100000"/>
              </a:lnSpc>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indent="-6350" lvl="0" marL="6350" rtl="0" algn="l">
              <a:lnSpc>
                <a:spcPct val="100000"/>
              </a:lnSpc>
              <a:spcBef>
                <a:spcPts val="720"/>
              </a:spcBef>
              <a:spcAft>
                <a:spcPts val="0"/>
              </a:spcAft>
              <a:buClr>
                <a:srgbClr val="509E2F"/>
              </a:buClr>
              <a:buSzPts val="3600"/>
              <a:buNone/>
            </a:pPr>
            <a:r>
              <a:t/>
            </a:r>
            <a:endParaRPr sz="3600">
              <a:latin typeface="Arial"/>
              <a:ea typeface="Arial"/>
              <a:cs typeface="Arial"/>
              <a:sym typeface="Arial"/>
            </a:endParaRPr>
          </a:p>
        </p:txBody>
      </p:sp>
      <p:sp>
        <p:nvSpPr>
          <p:cNvPr id="373" name="Google Shape;373;p17"/>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Only Senators may debate motions</a:t>
            </a:r>
            <a:endParaRPr/>
          </a:p>
          <a:p>
            <a:pPr indent="-171450" lvl="0" marL="171450" rtl="0" algn="l">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Only Senators can vote</a:t>
            </a:r>
            <a:endParaRPr/>
          </a:p>
          <a:p>
            <a:pPr indent="-171450" lvl="0" marL="171450" rtl="0" algn="l">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If you are not a Senator, or a proxy, you cannot vote or debate </a:t>
            </a:r>
            <a:endParaRPr/>
          </a:p>
          <a:p>
            <a:pPr indent="-171450" lvl="0" marL="171450" rtl="0" algn="l">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Do not speak over someone, or out of order</a:t>
            </a:r>
            <a:endParaRPr/>
          </a:p>
          <a:p>
            <a:pPr indent="-171450" lvl="1" marL="514350" rtl="0" algn="l">
              <a:lnSpc>
                <a:spcPct val="90000"/>
              </a:lnSpc>
              <a:spcBef>
                <a:spcPts val="375"/>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Raise your hand to speak</a:t>
            </a:r>
            <a:endParaRPr sz="1800">
              <a:solidFill>
                <a:srgbClr val="000000"/>
              </a:solidFill>
              <a:latin typeface="Calibri"/>
              <a:ea typeface="Calibri"/>
              <a:cs typeface="Calibri"/>
              <a:sym typeface="Calibri"/>
            </a:endParaRPr>
          </a:p>
          <a:p>
            <a:pPr indent="-171450" lvl="1" marL="514350" rtl="0" algn="l">
              <a:lnSpc>
                <a:spcPct val="90000"/>
              </a:lnSpc>
              <a:spcBef>
                <a:spcPts val="375"/>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The President may call on you and then you will have the floor</a:t>
            </a:r>
            <a:endParaRPr/>
          </a:p>
          <a:p>
            <a:pPr indent="-171450" lvl="0" marL="171450" rtl="0" algn="l">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Unless you have been recognized (been told you have the floor), you may not speak</a:t>
            </a:r>
            <a:endParaRPr/>
          </a:p>
          <a:p>
            <a:pPr indent="-6350" lvl="0" marL="6350" rtl="0" algn="l">
              <a:lnSpc>
                <a:spcPct val="100000"/>
              </a:lnSpc>
              <a:spcBef>
                <a:spcPts val="720"/>
              </a:spcBef>
              <a:spcAft>
                <a:spcPts val="0"/>
              </a:spcAft>
              <a:buClr>
                <a:srgbClr val="509E2F"/>
              </a:buClr>
              <a:buSzPts val="3600"/>
              <a:buNone/>
            </a:pPr>
            <a:r>
              <a:t/>
            </a:r>
            <a:endParaRPr sz="3600">
              <a:solidFill>
                <a:srgbClr val="003B49"/>
              </a:solidFill>
              <a:latin typeface="Arial"/>
              <a:ea typeface="Arial"/>
              <a:cs typeface="Arial"/>
              <a:sym typeface="Arial"/>
            </a:endParaRPr>
          </a:p>
        </p:txBody>
      </p:sp>
      <p:sp>
        <p:nvSpPr>
          <p:cNvPr id="265" name="Google Shape;265;p2"/>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09E2F"/>
              </a:buClr>
              <a:buSzPts val="3600"/>
              <a:buNone/>
            </a:pPr>
            <a:r>
              <a:rPr lang="en" sz="3600"/>
              <a:t>Meeting procedure</a:t>
            </a:r>
            <a:endParaRPr sz="36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5"/>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09E2F"/>
              </a:buClr>
              <a:buSzPts val="3600"/>
              <a:buNone/>
            </a:pPr>
            <a:r>
              <a:rPr lang="en" sz="3600">
                <a:latin typeface="Arial"/>
                <a:ea typeface="Arial"/>
                <a:cs typeface="Arial"/>
                <a:sym typeface="Arial"/>
              </a:rPr>
              <a:t>V. Reports of Standing Committees</a:t>
            </a:r>
            <a:endParaRPr/>
          </a:p>
          <a:p>
            <a:pPr indent="0" lvl="0" marL="0" rtl="0" algn="l">
              <a:lnSpc>
                <a:spcPct val="100000"/>
              </a:lnSpc>
              <a:spcBef>
                <a:spcPts val="720"/>
              </a:spcBef>
              <a:spcAft>
                <a:spcPts val="0"/>
              </a:spcAft>
              <a:buClr>
                <a:srgbClr val="509E2F"/>
              </a:buClr>
              <a:buSzPts val="3600"/>
              <a:buNone/>
            </a:pPr>
            <a:r>
              <a:rPr lang="en" sz="3600"/>
              <a:t>	</a:t>
            </a:r>
            <a:r>
              <a:rPr lang="en" sz="3600">
                <a:solidFill>
                  <a:srgbClr val="003B49"/>
                </a:solidFill>
              </a:rPr>
              <a:t>A</a:t>
            </a:r>
            <a:r>
              <a:rPr lang="en" sz="3600">
                <a:solidFill>
                  <a:srgbClr val="003B49"/>
                </a:solidFill>
                <a:latin typeface="Arial"/>
                <a:ea typeface="Arial"/>
                <a:cs typeface="Arial"/>
                <a:sym typeface="Arial"/>
              </a:rPr>
              <a:t>.	Campus Curricula</a:t>
            </a:r>
            <a:br>
              <a:rPr lang="en" sz="3600">
                <a:solidFill>
                  <a:srgbClr val="003B49"/>
                </a:solidFill>
                <a:latin typeface="Arial"/>
                <a:ea typeface="Arial"/>
                <a:cs typeface="Arial"/>
                <a:sym typeface="Arial"/>
              </a:rPr>
            </a:br>
            <a:r>
              <a:rPr lang="en" sz="3600">
                <a:solidFill>
                  <a:srgbClr val="003B49"/>
                </a:solidFill>
                <a:latin typeface="Arial"/>
                <a:ea typeface="Arial"/>
                <a:cs typeface="Arial"/>
                <a:sym typeface="Arial"/>
              </a:rPr>
              <a:t>		P. DeWitt</a:t>
            </a:r>
            <a:endParaRPr/>
          </a:p>
          <a:p>
            <a:pPr indent="0" lvl="0" marL="0"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a:t>
            </a:r>
            <a:endParaRPr/>
          </a:p>
          <a:p>
            <a:pPr indent="0" lvl="0" marL="0" rtl="0" algn="l">
              <a:lnSpc>
                <a:spcPct val="100000"/>
              </a:lnSpc>
              <a:spcBef>
                <a:spcPts val="720"/>
              </a:spcBef>
              <a:spcAft>
                <a:spcPts val="0"/>
              </a:spcAft>
              <a:buClr>
                <a:srgbClr val="509E2F"/>
              </a:buClr>
              <a:buSzPts val="3600"/>
              <a:buNone/>
            </a:pPr>
            <a:r>
              <a:rPr b="1" lang="en" sz="3600">
                <a:latin typeface="Arial"/>
                <a:ea typeface="Arial"/>
                <a:cs typeface="Arial"/>
                <a:sym typeface="Arial"/>
              </a:rPr>
              <a:t>	</a:t>
            </a:r>
            <a:endParaRPr/>
          </a:p>
        </p:txBody>
      </p:sp>
      <p:sp>
        <p:nvSpPr>
          <p:cNvPr id="379" name="Google Shape;379;p35"/>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6350" lvl="0" marL="6350" rtl="0" algn="l">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7"/>
          <p:cNvSpPr txBox="1"/>
          <p:nvPr>
            <p:ph idx="3" type="body"/>
          </p:nvPr>
        </p:nvSpPr>
        <p:spPr>
          <a:xfrm>
            <a:off x="1995791" y="1790002"/>
            <a:ext cx="8117732" cy="473111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09E2F"/>
              </a:buClr>
              <a:buSzPts val="2800"/>
              <a:buNone/>
            </a:pPr>
            <a:r>
              <a:rPr b="1" lang="en" sz="2800">
                <a:latin typeface="Calibri"/>
                <a:ea typeface="Calibri"/>
                <a:cs typeface="Calibri"/>
                <a:sym typeface="Calibri"/>
              </a:rPr>
              <a:t>Campaigns, Revisions, Membership Potential</a:t>
            </a:r>
            <a:endParaRPr/>
          </a:p>
          <a:p>
            <a:pPr indent="-190500" lvl="1" marL="800100" rtl="0" algn="l">
              <a:spcBef>
                <a:spcPts val="0"/>
              </a:spcBef>
              <a:spcAft>
                <a:spcPts val="0"/>
              </a:spcAft>
              <a:buClr>
                <a:srgbClr val="E8D3A2"/>
              </a:buClr>
              <a:buSzPts val="2400"/>
              <a:buFont typeface="Calibri"/>
              <a:buNone/>
            </a:pPr>
            <a:r>
              <a:t/>
            </a:r>
            <a:endParaRPr b="1" sz="2400">
              <a:latin typeface="Calibri"/>
              <a:ea typeface="Calibri"/>
              <a:cs typeface="Calibri"/>
              <a:sym typeface="Calibri"/>
            </a:endParaRPr>
          </a:p>
          <a:p>
            <a:pPr indent="-342900" lvl="1" marL="800100" rtl="0" algn="l">
              <a:spcBef>
                <a:spcPts val="0"/>
              </a:spcBef>
              <a:spcAft>
                <a:spcPts val="0"/>
              </a:spcAft>
              <a:buClr>
                <a:srgbClr val="E8D3A2"/>
              </a:buClr>
              <a:buSzPts val="2400"/>
              <a:buFont typeface="Calibri"/>
              <a:buChar char="-"/>
            </a:pPr>
            <a:r>
              <a:rPr b="1" lang="en" sz="2400">
                <a:latin typeface="Calibri"/>
                <a:ea typeface="Calibri"/>
                <a:cs typeface="Calibri"/>
                <a:sym typeface="Calibri"/>
              </a:rPr>
              <a:t>Student Council Presidential Candidates</a:t>
            </a:r>
            <a:endParaRPr/>
          </a:p>
          <a:p>
            <a:pPr indent="-190500" lvl="1" marL="800100" rtl="0" algn="l">
              <a:spcBef>
                <a:spcPts val="0"/>
              </a:spcBef>
              <a:spcAft>
                <a:spcPts val="0"/>
              </a:spcAft>
              <a:buClr>
                <a:srgbClr val="E8D3A2"/>
              </a:buClr>
              <a:buSzPts val="2400"/>
              <a:buFont typeface="Calibri"/>
              <a:buNone/>
            </a:pPr>
            <a:r>
              <a:t/>
            </a:r>
            <a:endParaRPr b="1" sz="2400">
              <a:latin typeface="Calibri"/>
              <a:ea typeface="Calibri"/>
              <a:cs typeface="Calibri"/>
              <a:sym typeface="Calibri"/>
            </a:endParaRPr>
          </a:p>
          <a:p>
            <a:pPr indent="0" lvl="1" marL="457200" rtl="0" algn="l">
              <a:spcBef>
                <a:spcPts val="0"/>
              </a:spcBef>
              <a:spcAft>
                <a:spcPts val="0"/>
              </a:spcAft>
              <a:buClr>
                <a:srgbClr val="E8D3A2"/>
              </a:buClr>
              <a:buSzPts val="2400"/>
              <a:buNone/>
            </a:pPr>
            <a:r>
              <a:t/>
            </a:r>
            <a:endParaRPr b="1" sz="2400">
              <a:latin typeface="Calibri"/>
              <a:ea typeface="Calibri"/>
              <a:cs typeface="Calibri"/>
              <a:sym typeface="Calibri"/>
            </a:endParaRPr>
          </a:p>
        </p:txBody>
      </p:sp>
      <p:pic>
        <p:nvPicPr>
          <p:cNvPr descr="Graphical user interface, text, application, Word&#10;&#10;Description automatically generated" id="385" name="Google Shape;385;p7"/>
          <p:cNvPicPr preferRelativeResize="0"/>
          <p:nvPr/>
        </p:nvPicPr>
        <p:blipFill rotWithShape="1">
          <a:blip r:embed="rId3">
            <a:alphaModFix/>
          </a:blip>
          <a:srcRect b="0" l="0" r="0" t="0"/>
          <a:stretch/>
        </p:blipFill>
        <p:spPr>
          <a:xfrm>
            <a:off x="2960114" y="2956374"/>
            <a:ext cx="6271773" cy="37248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8"/>
          <p:cNvSpPr txBox="1"/>
          <p:nvPr>
            <p:ph idx="3" type="body"/>
          </p:nvPr>
        </p:nvSpPr>
        <p:spPr>
          <a:xfrm>
            <a:off x="1995791" y="1790002"/>
            <a:ext cx="8117732" cy="4731114"/>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509E2F"/>
              </a:buClr>
              <a:buSzPts val="2400"/>
              <a:buNone/>
            </a:pPr>
            <a:r>
              <a:t/>
            </a:r>
            <a:endParaRPr b="1" sz="2400">
              <a:latin typeface="Calibri"/>
              <a:ea typeface="Calibri"/>
              <a:cs typeface="Calibri"/>
              <a:sym typeface="Calibri"/>
            </a:endParaRPr>
          </a:p>
          <a:p>
            <a:pPr indent="-190500" lvl="1" marL="800100" rtl="0" algn="l">
              <a:spcBef>
                <a:spcPts val="0"/>
              </a:spcBef>
              <a:spcAft>
                <a:spcPts val="0"/>
              </a:spcAft>
              <a:buClr>
                <a:srgbClr val="E8D3A2"/>
              </a:buClr>
              <a:buSzPts val="2400"/>
              <a:buFont typeface="Calibri"/>
              <a:buNone/>
            </a:pPr>
            <a:r>
              <a:t/>
            </a:r>
            <a:endParaRPr b="1" sz="2400">
              <a:latin typeface="Calibri"/>
              <a:ea typeface="Calibri"/>
              <a:cs typeface="Calibri"/>
              <a:sym typeface="Calibri"/>
            </a:endParaRPr>
          </a:p>
          <a:p>
            <a:pPr indent="-342900" lvl="1" marL="800100" rtl="0" algn="l">
              <a:spcBef>
                <a:spcPts val="0"/>
              </a:spcBef>
              <a:spcAft>
                <a:spcPts val="0"/>
              </a:spcAft>
              <a:buClr>
                <a:srgbClr val="E8D3A2"/>
              </a:buClr>
              <a:buSzPts val="2400"/>
              <a:buFont typeface="Calibri"/>
              <a:buChar char="-"/>
            </a:pPr>
            <a:r>
              <a:rPr b="1" lang="en" sz="2400">
                <a:latin typeface="Calibri"/>
                <a:ea typeface="Calibri"/>
                <a:cs typeface="Calibri"/>
                <a:sym typeface="Calibri"/>
              </a:rPr>
              <a:t>Constitution Revisions</a:t>
            </a:r>
            <a:endParaRPr/>
          </a:p>
          <a:p>
            <a:pPr indent="-342900" lvl="1" marL="800100" rtl="0" algn="l">
              <a:spcBef>
                <a:spcPts val="0"/>
              </a:spcBef>
              <a:spcAft>
                <a:spcPts val="0"/>
              </a:spcAft>
              <a:buClr>
                <a:srgbClr val="E8D3A2"/>
              </a:buClr>
              <a:buSzPts val="2400"/>
              <a:buFont typeface="Calibri"/>
              <a:buChar char="-"/>
            </a:pPr>
            <a:r>
              <a:rPr b="1" lang="en" sz="2400">
                <a:latin typeface="Calibri"/>
                <a:ea typeface="Calibri"/>
                <a:cs typeface="Calibri"/>
                <a:sym typeface="Calibri"/>
              </a:rPr>
              <a:t>Department Seats</a:t>
            </a:r>
            <a:endParaRPr/>
          </a:p>
          <a:p>
            <a:pPr indent="-342900" lvl="2" marL="1257300" rtl="0" algn="l">
              <a:spcBef>
                <a:spcPts val="0"/>
              </a:spcBef>
              <a:spcAft>
                <a:spcPts val="0"/>
              </a:spcAft>
              <a:buClr>
                <a:srgbClr val="696C6F"/>
              </a:buClr>
              <a:buSzPts val="2000"/>
              <a:buFont typeface="Calibri"/>
              <a:buChar char="-"/>
            </a:pPr>
            <a:r>
              <a:rPr b="1" lang="en" sz="2000">
                <a:solidFill>
                  <a:srgbClr val="696C6F"/>
                </a:solidFill>
                <a:latin typeface="Calibri"/>
                <a:ea typeface="Calibri"/>
                <a:cs typeface="Calibri"/>
                <a:sym typeface="Calibri"/>
              </a:rPr>
              <a:t>Student Interest Forms</a:t>
            </a:r>
            <a:endParaRPr b="1" sz="2000">
              <a:latin typeface="Calibri"/>
              <a:ea typeface="Calibri"/>
              <a:cs typeface="Calibri"/>
              <a:sym typeface="Calibri"/>
            </a:endParaRPr>
          </a:p>
          <a:p>
            <a:pPr indent="-190500" lvl="1" marL="800100" rtl="0" algn="l">
              <a:spcBef>
                <a:spcPts val="0"/>
              </a:spcBef>
              <a:spcAft>
                <a:spcPts val="0"/>
              </a:spcAft>
              <a:buClr>
                <a:srgbClr val="E8D3A2"/>
              </a:buClr>
              <a:buSzPts val="2400"/>
              <a:buFont typeface="Calibri"/>
              <a:buNone/>
            </a:pPr>
            <a:r>
              <a:t/>
            </a:r>
            <a:endParaRPr b="1" sz="2400">
              <a:latin typeface="Calibri"/>
              <a:ea typeface="Calibri"/>
              <a:cs typeface="Calibri"/>
              <a:sym typeface="Calibri"/>
            </a:endParaRPr>
          </a:p>
          <a:p>
            <a:pPr indent="-342900" lvl="1" marL="800100" rtl="0" algn="l">
              <a:spcBef>
                <a:spcPts val="0"/>
              </a:spcBef>
              <a:spcAft>
                <a:spcPts val="0"/>
              </a:spcAft>
              <a:buClr>
                <a:srgbClr val="E8D3A2"/>
              </a:buClr>
              <a:buSzPts val="2400"/>
              <a:buFont typeface="Calibri"/>
              <a:buChar char="-"/>
            </a:pPr>
            <a:r>
              <a:rPr b="1" lang="en" sz="2400">
                <a:latin typeface="Calibri"/>
                <a:ea typeface="Calibri"/>
                <a:cs typeface="Calibri"/>
                <a:sym typeface="Calibri"/>
              </a:rPr>
              <a:t>Student Interest Forms</a:t>
            </a:r>
            <a:r>
              <a:rPr b="1" lang="en" sz="2000">
                <a:latin typeface="Calibri"/>
                <a:ea typeface="Calibri"/>
                <a:cs typeface="Calibri"/>
                <a:sym typeface="Calibri"/>
              </a:rPr>
              <a:t> </a:t>
            </a:r>
            <a:endParaRPr/>
          </a:p>
          <a:p>
            <a:pPr indent="-342900" lvl="2" marL="1257300" rtl="0" algn="l">
              <a:spcBef>
                <a:spcPts val="0"/>
              </a:spcBef>
              <a:spcAft>
                <a:spcPts val="0"/>
              </a:spcAft>
              <a:buClr>
                <a:srgbClr val="696C6F"/>
              </a:buClr>
              <a:buSzPts val="2000"/>
              <a:buFont typeface="Calibri"/>
              <a:buChar char="-"/>
            </a:pPr>
            <a:r>
              <a:rPr b="1" lang="en" sz="2000">
                <a:solidFill>
                  <a:srgbClr val="696C6F"/>
                </a:solidFill>
                <a:latin typeface="Calibri"/>
                <a:ea typeface="Calibri"/>
                <a:cs typeface="Calibri"/>
                <a:sym typeface="Calibri"/>
              </a:rPr>
              <a:t>Collecting data, if want to communicate through department representative in the future</a:t>
            </a:r>
            <a:endParaRPr/>
          </a:p>
          <a:p>
            <a:pPr indent="-342900" lvl="2" marL="1257300" rtl="0" algn="l">
              <a:spcBef>
                <a:spcPts val="0"/>
              </a:spcBef>
              <a:spcAft>
                <a:spcPts val="0"/>
              </a:spcAft>
              <a:buClr>
                <a:srgbClr val="696C6F"/>
              </a:buClr>
              <a:buSzPts val="2000"/>
              <a:buFont typeface="Calibri"/>
              <a:buChar char="-"/>
            </a:pPr>
            <a:r>
              <a:rPr b="1" lang="en" sz="2000">
                <a:solidFill>
                  <a:srgbClr val="696C6F"/>
                </a:solidFill>
                <a:latin typeface="Calibri"/>
                <a:ea typeface="Calibri"/>
                <a:cs typeface="Calibri"/>
                <a:sym typeface="Calibri"/>
              </a:rPr>
              <a:t>On all National Election Days, teachers exercise a leniency policy</a:t>
            </a:r>
            <a:endParaRPr/>
          </a:p>
          <a:p>
            <a:pPr indent="-190500" lvl="1" marL="800100" rtl="0" algn="l">
              <a:spcBef>
                <a:spcPts val="0"/>
              </a:spcBef>
              <a:spcAft>
                <a:spcPts val="0"/>
              </a:spcAft>
              <a:buClr>
                <a:srgbClr val="E8D3A2"/>
              </a:buClr>
              <a:buSzPts val="2400"/>
              <a:buFont typeface="Calibri"/>
              <a:buNone/>
            </a:pPr>
            <a:r>
              <a:t/>
            </a:r>
            <a:endParaRPr b="1" sz="2400">
              <a:solidFill>
                <a:srgbClr val="696C6F"/>
              </a:solidFill>
              <a:latin typeface="Calibri"/>
              <a:ea typeface="Calibri"/>
              <a:cs typeface="Calibri"/>
              <a:sym typeface="Calibri"/>
            </a:endParaRPr>
          </a:p>
          <a:p>
            <a:pPr indent="-342900" lvl="2" marL="1257300" rtl="0" algn="l">
              <a:spcBef>
                <a:spcPts val="0"/>
              </a:spcBef>
              <a:spcAft>
                <a:spcPts val="0"/>
              </a:spcAft>
              <a:buClr>
                <a:srgbClr val="696C6F"/>
              </a:buClr>
              <a:buSzPts val="2000"/>
              <a:buFont typeface="Calibri"/>
              <a:buChar char="-"/>
            </a:pPr>
            <a:r>
              <a:rPr b="1" lang="en" sz="2000">
                <a:solidFill>
                  <a:srgbClr val="696C6F"/>
                </a:solidFill>
                <a:latin typeface="Calibri"/>
                <a:ea typeface="Calibri"/>
                <a:cs typeface="Calibri"/>
                <a:sym typeface="Calibri"/>
              </a:rPr>
              <a:t>A policy similar to that of the Career fair</a:t>
            </a:r>
            <a:endParaRPr/>
          </a:p>
          <a:p>
            <a:pPr indent="-215900" lvl="2" marL="1257300" rtl="0" algn="l">
              <a:spcBef>
                <a:spcPts val="0"/>
              </a:spcBef>
              <a:spcAft>
                <a:spcPts val="0"/>
              </a:spcAft>
              <a:buClr>
                <a:srgbClr val="E8D3A2"/>
              </a:buClr>
              <a:buSzPts val="2000"/>
              <a:buFont typeface="Calibri"/>
              <a:buNone/>
            </a:pPr>
            <a:r>
              <a:t/>
            </a:r>
            <a:endParaRPr b="1" sz="2000">
              <a:solidFill>
                <a:srgbClr val="696C6F"/>
              </a:solidFill>
              <a:latin typeface="Calibri"/>
              <a:ea typeface="Calibri"/>
              <a:cs typeface="Calibri"/>
              <a:sym typeface="Calibri"/>
            </a:endParaRPr>
          </a:p>
          <a:p>
            <a:pPr indent="-342900" lvl="3" marL="1714500" rtl="0" algn="l">
              <a:spcBef>
                <a:spcPts val="0"/>
              </a:spcBef>
              <a:spcAft>
                <a:spcPts val="0"/>
              </a:spcAft>
              <a:buClr>
                <a:srgbClr val="696C6F"/>
              </a:buClr>
              <a:buSzPts val="1600"/>
              <a:buFont typeface="Calibri"/>
              <a:buChar char="-"/>
            </a:pPr>
            <a:r>
              <a:rPr b="1" lang="en" sz="1600">
                <a:solidFill>
                  <a:srgbClr val="696C6F"/>
                </a:solidFill>
                <a:latin typeface="Calibri"/>
                <a:ea typeface="Calibri"/>
                <a:cs typeface="Calibri"/>
                <a:sym typeface="Calibri"/>
              </a:rPr>
              <a:t>Please reach out to me to provide any help on what would look best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D88A2"/>
              </a:buClr>
              <a:buSzPts val="1200"/>
              <a:buNone/>
            </a:pPr>
            <a:fld id="{00000000-1234-1234-1234-123412341234}" type="slidenum">
              <a:rPr lang="en">
                <a:solidFill>
                  <a:srgbClr val="8D88A2"/>
                </a:solidFill>
              </a:rPr>
              <a:t>‹#›</a:t>
            </a:fld>
            <a:endParaRPr>
              <a:solidFill>
                <a:srgbClr val="8D88A2"/>
              </a:solidFill>
            </a:endParaRPr>
          </a:p>
        </p:txBody>
      </p:sp>
      <p:sp>
        <p:nvSpPr>
          <p:cNvPr id="398" name="Google Shape;398;p23"/>
          <p:cNvSpPr txBox="1"/>
          <p:nvPr/>
        </p:nvSpPr>
        <p:spPr>
          <a:xfrm>
            <a:off x="1955516" y="1859280"/>
            <a:ext cx="8143730" cy="37240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33006F"/>
                </a:solidFill>
                <a:latin typeface="Calibri"/>
                <a:ea typeface="Calibri"/>
                <a:cs typeface="Calibri"/>
                <a:sym typeface="Calibri"/>
              </a:rPr>
              <a:t>CCC Meeting</a:t>
            </a:r>
            <a:br>
              <a:rPr b="0" i="0" lang="en" sz="3600" u="none" cap="none" strike="noStrike">
                <a:solidFill>
                  <a:srgbClr val="33006F"/>
                </a:solidFill>
                <a:latin typeface="Calibri"/>
                <a:ea typeface="Calibri"/>
                <a:cs typeface="Calibri"/>
                <a:sym typeface="Calibri"/>
              </a:rPr>
            </a:br>
            <a:r>
              <a:rPr b="0" i="0" lang="en" sz="3600" u="none" cap="none" strike="noStrike">
                <a:solidFill>
                  <a:srgbClr val="33006F"/>
                </a:solidFill>
                <a:latin typeface="Calibri"/>
                <a:ea typeface="Calibri"/>
                <a:cs typeface="Calibri"/>
                <a:sym typeface="Calibri"/>
              </a:rPr>
              <a:t>	</a:t>
            </a:r>
            <a:r>
              <a:rPr b="0" i="0" lang="en" sz="3200" u="none" cap="none" strike="noStrike">
                <a:solidFill>
                  <a:srgbClr val="33006F"/>
                </a:solidFill>
                <a:latin typeface="Calibri"/>
                <a:ea typeface="Calibri"/>
                <a:cs typeface="Calibri"/>
                <a:sym typeface="Calibri"/>
              </a:rPr>
              <a:t>	- January 26, 2023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3300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33006F"/>
                </a:solidFill>
                <a:latin typeface="Calibri"/>
                <a:ea typeface="Calibri"/>
                <a:cs typeface="Calibri"/>
                <a:sym typeface="Calibri"/>
              </a:rPr>
              <a:t>Total Committee Activity</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33006F"/>
              </a:buClr>
              <a:buSzPts val="3200"/>
              <a:buFont typeface="Arial"/>
              <a:buChar char="-"/>
            </a:pPr>
            <a:r>
              <a:rPr b="0" i="0" lang="en" sz="3200" u="none" cap="none" strike="noStrike">
                <a:solidFill>
                  <a:srgbClr val="33006F"/>
                </a:solidFill>
                <a:latin typeface="Calibri"/>
                <a:ea typeface="Calibri"/>
                <a:cs typeface="Calibri"/>
                <a:sym typeface="Calibri"/>
              </a:rPr>
              <a:t>14 Course Change Requests (CC Forms)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33006F"/>
              </a:buClr>
              <a:buSzPts val="3200"/>
              <a:buFont typeface="Arial"/>
              <a:buChar char="-"/>
            </a:pPr>
            <a:r>
              <a:rPr b="0" i="0" lang="en" sz="3200" u="none" cap="none" strike="noStrike">
                <a:solidFill>
                  <a:srgbClr val="33006F"/>
                </a:solidFill>
                <a:latin typeface="Calibri"/>
                <a:ea typeface="Calibri"/>
                <a:cs typeface="Calibri"/>
                <a:sym typeface="Calibri"/>
              </a:rPr>
              <a:t>2 Program Change Forms (PC Forms)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33006F"/>
              </a:buClr>
              <a:buSzPts val="3200"/>
              <a:buFont typeface="Arial"/>
              <a:buChar char="-"/>
            </a:pPr>
            <a:r>
              <a:rPr b="0" i="0" lang="en" sz="3200" u="none" cap="none" strike="noStrike">
                <a:solidFill>
                  <a:srgbClr val="33006F"/>
                </a:solidFill>
                <a:latin typeface="Calibri"/>
                <a:ea typeface="Calibri"/>
                <a:cs typeface="Calibri"/>
                <a:sym typeface="Calibri"/>
              </a:rPr>
              <a:t>2 Experimental Course Requests (EC Forms)</a:t>
            </a:r>
            <a:endParaRPr b="0" i="0" sz="1400" u="none" cap="none" strike="noStrike">
              <a:solidFill>
                <a:srgbClr val="000000"/>
              </a:solidFill>
              <a:latin typeface="Arial"/>
              <a:ea typeface="Arial"/>
              <a:cs typeface="Arial"/>
              <a:sym typeface="Arial"/>
            </a:endParaRPr>
          </a:p>
        </p:txBody>
      </p:sp>
      <p:sp>
        <p:nvSpPr>
          <p:cNvPr id="399" name="Google Shape;399;p23"/>
          <p:cNvSpPr txBox="1"/>
          <p:nvPr/>
        </p:nvSpPr>
        <p:spPr>
          <a:xfrm>
            <a:off x="6370525" y="355601"/>
            <a:ext cx="372872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Campus Curricula Committee Report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February 16,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D88A2"/>
              </a:buClr>
              <a:buSzPts val="1200"/>
              <a:buNone/>
            </a:pPr>
            <a:fld id="{00000000-1234-1234-1234-123412341234}" type="slidenum">
              <a:rPr lang="en">
                <a:solidFill>
                  <a:srgbClr val="8D88A2"/>
                </a:solidFill>
              </a:rPr>
              <a:t>‹#›</a:t>
            </a:fld>
            <a:endParaRPr>
              <a:solidFill>
                <a:srgbClr val="8D88A2"/>
              </a:solidFill>
            </a:endParaRPr>
          </a:p>
        </p:txBody>
      </p:sp>
      <p:sp>
        <p:nvSpPr>
          <p:cNvPr id="407" name="Google Shape;407;p24"/>
          <p:cNvSpPr/>
          <p:nvPr/>
        </p:nvSpPr>
        <p:spPr>
          <a:xfrm>
            <a:off x="1524000" y="1506500"/>
            <a:ext cx="9829799" cy="50475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33006F"/>
                </a:solidFill>
                <a:latin typeface="Calibri"/>
                <a:ea typeface="Calibri"/>
                <a:cs typeface="Calibri"/>
                <a:sym typeface="Calibri"/>
              </a:rPr>
              <a:t>Course Changes (CC) Requested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4924	EDUC 4320 : Assessment and Evaluation in Special Education</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4926	EDUC 4325 : Language Development for Exceptional Learners</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4925	EDUC 4330 : Collaborative Consultation in Special Education</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4927	EDUC 4600 : Learning Problems in Math</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4908	EDUC 5150 : Teacher Leadership within Educational System</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4909	EDUC 5220 : Instructional Coaching and Mentoring</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4910	EDUC 5225 : Curriculum Development and Assessment</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4911	EDUC 5330 : Community-Based Participatory Action Research</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1704.1	ENGLISH 1110 : English As A Second Language-I</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1805.1	ENGLISH 3222 : American Romanticism</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4913	ENGLISH 5110 : English as a Second Language</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4272.11	HISTORY 4551 : Chicago: Architecture, Technology, Culture</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4359.12	PSYCH 6602 : Organizational Development &amp; Employee Perspectives</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Calibri"/>
                <a:ea typeface="Calibri"/>
                <a:cs typeface="Calibri"/>
                <a:sym typeface="Calibri"/>
              </a:rPr>
              <a:t>File: 1807.6	TCH COM 4410 : Theory and Practice of Technical Communication</a:t>
            </a:r>
            <a:endParaRPr b="0" i="0" sz="2100" u="none" cap="none" strike="noStrike">
              <a:solidFill>
                <a:srgbClr val="33006F"/>
              </a:solidFill>
              <a:latin typeface="Calibri"/>
              <a:ea typeface="Calibri"/>
              <a:cs typeface="Calibri"/>
              <a:sym typeface="Calibri"/>
            </a:endParaRPr>
          </a:p>
        </p:txBody>
      </p:sp>
      <p:sp>
        <p:nvSpPr>
          <p:cNvPr id="408" name="Google Shape;408;p24"/>
          <p:cNvSpPr txBox="1"/>
          <p:nvPr/>
        </p:nvSpPr>
        <p:spPr>
          <a:xfrm>
            <a:off x="6644640" y="678765"/>
            <a:ext cx="372872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Campus Curricula Committee Report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February 16, 2023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3006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D88A2"/>
              </a:buClr>
              <a:buSzPts val="1200"/>
              <a:buNone/>
            </a:pPr>
            <a:fld id="{00000000-1234-1234-1234-123412341234}" type="slidenum">
              <a:rPr lang="en">
                <a:solidFill>
                  <a:srgbClr val="8D88A2"/>
                </a:solidFill>
              </a:rPr>
              <a:t>‹#›</a:t>
            </a:fld>
            <a:endParaRPr>
              <a:solidFill>
                <a:srgbClr val="8D88A2"/>
              </a:solidFill>
            </a:endParaRPr>
          </a:p>
        </p:txBody>
      </p:sp>
      <p:sp>
        <p:nvSpPr>
          <p:cNvPr id="416" name="Google Shape;416;p25"/>
          <p:cNvSpPr/>
          <p:nvPr/>
        </p:nvSpPr>
        <p:spPr>
          <a:xfrm>
            <a:off x="2472114" y="1910321"/>
            <a:ext cx="7415051"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33006F"/>
                </a:solidFill>
                <a:latin typeface="Calibri"/>
                <a:ea typeface="Calibri"/>
                <a:cs typeface="Calibri"/>
                <a:sym typeface="Calibri"/>
              </a:rPr>
              <a:t>Program Changes (PC) Requested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300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Calibri"/>
                <a:ea typeface="Calibri"/>
                <a:cs typeface="Calibri"/>
                <a:sym typeface="Calibri"/>
              </a:rPr>
              <a:t>File: 382.15	ENV SCI-BS : Environmental Sciences BS</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Calibri"/>
                <a:ea typeface="Calibri"/>
                <a:cs typeface="Calibri"/>
                <a:sym typeface="Calibri"/>
              </a:rPr>
              <a:t>File: 391	PROPOSED : Undergraduate Certificate in Education of Young Children</a:t>
            </a:r>
            <a:endParaRPr b="0" i="0" sz="2400" u="none" cap="none" strike="noStrike">
              <a:solidFill>
                <a:srgbClr val="000000"/>
              </a:solidFill>
              <a:latin typeface="Times New Roman"/>
              <a:ea typeface="Times New Roman"/>
              <a:cs typeface="Times New Roman"/>
              <a:sym typeface="Times New Roman"/>
            </a:endParaRPr>
          </a:p>
        </p:txBody>
      </p:sp>
      <p:sp>
        <p:nvSpPr>
          <p:cNvPr id="417" name="Google Shape;417;p25"/>
          <p:cNvSpPr txBox="1"/>
          <p:nvPr/>
        </p:nvSpPr>
        <p:spPr>
          <a:xfrm>
            <a:off x="6644640" y="678765"/>
            <a:ext cx="372872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Campus Curricula Committee Report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February 16, 2023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3006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D88A2"/>
              </a:buClr>
              <a:buSzPts val="1200"/>
              <a:buNone/>
            </a:pPr>
            <a:fld id="{00000000-1234-1234-1234-123412341234}" type="slidenum">
              <a:rPr lang="en">
                <a:solidFill>
                  <a:srgbClr val="8D88A2"/>
                </a:solidFill>
              </a:rPr>
              <a:t>‹#›</a:t>
            </a:fld>
            <a:endParaRPr>
              <a:solidFill>
                <a:srgbClr val="8D88A2"/>
              </a:solidFill>
            </a:endParaRPr>
          </a:p>
        </p:txBody>
      </p:sp>
      <p:sp>
        <p:nvSpPr>
          <p:cNvPr id="425" name="Google Shape;425;p12"/>
          <p:cNvSpPr/>
          <p:nvPr/>
        </p:nvSpPr>
        <p:spPr>
          <a:xfrm>
            <a:off x="1656080" y="1688390"/>
            <a:ext cx="8910320" cy="2425279"/>
          </a:xfrm>
          <a:prstGeom prst="rect">
            <a:avLst/>
          </a:prstGeom>
          <a:noFill/>
          <a:ln>
            <a:noFill/>
          </a:ln>
        </p:spPr>
        <p:txBody>
          <a:bodyPr anchorCtr="0" anchor="t" bIns="45700" lIns="91425" spcFirstLastPara="1" rIns="91425" wrap="square" tIns="45700">
            <a:spAutoFit/>
          </a:bodyPr>
          <a:lstStyle/>
          <a:p>
            <a:pPr indent="0" lvl="1" marL="231775" marR="0" rtl="0" algn="l">
              <a:lnSpc>
                <a:spcPct val="100000"/>
              </a:lnSpc>
              <a:spcBef>
                <a:spcPts val="0"/>
              </a:spcBef>
              <a:spcAft>
                <a:spcPts val="0"/>
              </a:spcAft>
              <a:buClr>
                <a:srgbClr val="000000"/>
              </a:buClr>
              <a:buSzPts val="2800"/>
              <a:buFont typeface="Arial"/>
              <a:buNone/>
            </a:pPr>
            <a:r>
              <a:rPr b="0" i="0" lang="en" sz="2800" u="none" cap="none" strike="noStrike">
                <a:solidFill>
                  <a:srgbClr val="33006F"/>
                </a:solidFill>
                <a:latin typeface="Calibri"/>
                <a:ea typeface="Calibri"/>
                <a:cs typeface="Calibri"/>
                <a:sym typeface="Calibri"/>
              </a:rPr>
              <a:t>For Informational Purposes; No Senate Approval Required</a:t>
            </a:r>
            <a:endParaRPr b="0" i="0" sz="1400" u="none" cap="none" strike="noStrike">
              <a:solidFill>
                <a:srgbClr val="000000"/>
              </a:solidFill>
              <a:latin typeface="Arial"/>
              <a:ea typeface="Arial"/>
              <a:cs typeface="Arial"/>
              <a:sym typeface="Arial"/>
            </a:endParaRPr>
          </a:p>
          <a:p>
            <a:pPr indent="0" lvl="1" marL="231775" marR="0" rtl="0" algn="l">
              <a:lnSpc>
                <a:spcPct val="100000"/>
              </a:lnSpc>
              <a:spcBef>
                <a:spcPts val="560"/>
              </a:spcBef>
              <a:spcAft>
                <a:spcPts val="0"/>
              </a:spcAft>
              <a:buClr>
                <a:srgbClr val="000000"/>
              </a:buClr>
              <a:buSzPts val="2800"/>
              <a:buFont typeface="Arial"/>
              <a:buNone/>
            </a:pPr>
            <a:r>
              <a:rPr b="0" i="0" lang="en" sz="2800" u="none" cap="none" strike="noStrike">
                <a:solidFill>
                  <a:srgbClr val="33006F"/>
                </a:solidFill>
                <a:latin typeface="Calibri"/>
                <a:ea typeface="Calibri"/>
                <a:cs typeface="Calibri"/>
                <a:sym typeface="Calibri"/>
              </a:rPr>
              <a:t>Experimental Course (EC) Requested</a:t>
            </a:r>
            <a:br>
              <a:rPr b="0" i="0" lang="en" sz="2800" u="none" cap="none" strike="noStrike">
                <a:solidFill>
                  <a:srgbClr val="33006F"/>
                </a:solidFill>
                <a:latin typeface="Calibri"/>
                <a:ea typeface="Calibri"/>
                <a:cs typeface="Calibri"/>
                <a:sym typeface="Calibri"/>
              </a:rPr>
            </a:br>
            <a:endParaRPr b="0" i="0" sz="1800" u="none" cap="none" strike="noStrike">
              <a:solidFill>
                <a:srgbClr val="3300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Calibri"/>
                <a:ea typeface="Calibri"/>
                <a:cs typeface="Calibri"/>
                <a:sym typeface="Calibri"/>
              </a:rPr>
              <a:t>File: 4928	ALP 2001.003 : The Global Village</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Calibri"/>
                <a:ea typeface="Calibri"/>
                <a:cs typeface="Calibri"/>
                <a:sym typeface="Calibri"/>
              </a:rPr>
              <a:t>File: 4906	FRENCH 3001.002 : Sci-Fi, Steampunk, Space Operas, &amp; the French-Speaking World</a:t>
            </a:r>
            <a:endParaRPr b="0" i="0" sz="2400" u="none" cap="none" strike="noStrike">
              <a:solidFill>
                <a:srgbClr val="000000"/>
              </a:solidFill>
              <a:latin typeface="Times New Roman"/>
              <a:ea typeface="Times New Roman"/>
              <a:cs typeface="Times New Roman"/>
              <a:sym typeface="Times New Roman"/>
            </a:endParaRPr>
          </a:p>
        </p:txBody>
      </p:sp>
      <p:sp>
        <p:nvSpPr>
          <p:cNvPr id="426" name="Google Shape;426;p12"/>
          <p:cNvSpPr txBox="1"/>
          <p:nvPr/>
        </p:nvSpPr>
        <p:spPr>
          <a:xfrm>
            <a:off x="6563360" y="678766"/>
            <a:ext cx="372872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Campus Curricula Committee Report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February 16,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D88A2"/>
              </a:buClr>
              <a:buSzPts val="1200"/>
              <a:buNone/>
            </a:pPr>
            <a:fld id="{00000000-1234-1234-1234-123412341234}" type="slidenum">
              <a:rPr lang="en">
                <a:solidFill>
                  <a:srgbClr val="8D88A2"/>
                </a:solidFill>
              </a:rPr>
              <a:t>‹#›</a:t>
            </a:fld>
            <a:endParaRPr>
              <a:solidFill>
                <a:srgbClr val="8D88A2"/>
              </a:solidFill>
            </a:endParaRPr>
          </a:p>
        </p:txBody>
      </p:sp>
      <p:sp>
        <p:nvSpPr>
          <p:cNvPr id="434" name="Google Shape;434;p26"/>
          <p:cNvSpPr/>
          <p:nvPr/>
        </p:nvSpPr>
        <p:spPr>
          <a:xfrm>
            <a:off x="1981734" y="2215543"/>
            <a:ext cx="7952620" cy="20928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33006F"/>
                </a:solidFill>
                <a:latin typeface="Calibri"/>
                <a:ea typeface="Calibri"/>
                <a:cs typeface="Calibri"/>
                <a:sym typeface="Calibri"/>
              </a:rPr>
              <a:t>Curriculum committee moves for FS to approve the 14 CC and 2 PC form actions.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300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33006F"/>
                </a:solidFill>
                <a:latin typeface="Calibri"/>
                <a:ea typeface="Calibri"/>
                <a:cs typeface="Calibri"/>
                <a:sym typeface="Calibri"/>
              </a:rPr>
              <a:t>Discussion: Questions or comments?</a:t>
            </a:r>
            <a:endParaRPr b="0" i="0" sz="1400" u="none" cap="none" strike="noStrike">
              <a:solidFill>
                <a:srgbClr val="000000"/>
              </a:solidFill>
              <a:latin typeface="Arial"/>
              <a:ea typeface="Arial"/>
              <a:cs typeface="Arial"/>
              <a:sym typeface="Arial"/>
            </a:endParaRPr>
          </a:p>
          <a:p>
            <a:pPr indent="-231775" lvl="1" marL="463550" marR="0" rtl="0" algn="l">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35" name="Google Shape;435;p26"/>
          <p:cNvSpPr txBox="1"/>
          <p:nvPr/>
        </p:nvSpPr>
        <p:spPr>
          <a:xfrm>
            <a:off x="6644640" y="678766"/>
            <a:ext cx="372872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Campus Curricula Committee Report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February 16,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6"/>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09E2F"/>
              </a:buClr>
              <a:buSzPts val="3600"/>
              <a:buNone/>
            </a:pPr>
            <a:r>
              <a:rPr lang="en" sz="3600">
                <a:latin typeface="Arial"/>
                <a:ea typeface="Arial"/>
                <a:cs typeface="Arial"/>
                <a:sym typeface="Arial"/>
              </a:rPr>
              <a:t>V. Reports of Standing Committees</a:t>
            </a:r>
            <a:endParaRPr/>
          </a:p>
          <a:p>
            <a:pPr indent="0" lvl="0" marL="0" rtl="0" algn="l">
              <a:lnSpc>
                <a:spcPct val="100000"/>
              </a:lnSpc>
              <a:spcBef>
                <a:spcPts val="720"/>
              </a:spcBef>
              <a:spcAft>
                <a:spcPts val="0"/>
              </a:spcAft>
              <a:buSzPts val="3600"/>
              <a:buNone/>
            </a:pPr>
            <a:r>
              <a:rPr lang="en" sz="3600"/>
              <a:t>	B</a:t>
            </a:r>
            <a:r>
              <a:rPr lang="en" sz="3600">
                <a:solidFill>
                  <a:srgbClr val="003B49"/>
                </a:solidFill>
                <a:latin typeface="Arial"/>
                <a:ea typeface="Arial"/>
                <a:cs typeface="Arial"/>
                <a:sym typeface="Arial"/>
              </a:rPr>
              <a:t>.	</a:t>
            </a:r>
            <a:r>
              <a:rPr lang="en" sz="3600">
                <a:solidFill>
                  <a:srgbClr val="003B49"/>
                </a:solidFill>
              </a:rPr>
              <a:t>Administrative Review</a:t>
            </a:r>
            <a:br>
              <a:rPr lang="en" sz="3600">
                <a:solidFill>
                  <a:srgbClr val="003B49"/>
                </a:solidFill>
                <a:latin typeface="Arial"/>
                <a:ea typeface="Arial"/>
                <a:cs typeface="Arial"/>
                <a:sym typeface="Arial"/>
              </a:rPr>
            </a:br>
            <a:r>
              <a:rPr lang="en" sz="3600">
                <a:solidFill>
                  <a:srgbClr val="003B49"/>
                </a:solidFill>
                <a:latin typeface="Arial"/>
                <a:ea typeface="Arial"/>
                <a:cs typeface="Arial"/>
                <a:sym typeface="Arial"/>
              </a:rPr>
              <a:t>		</a:t>
            </a:r>
            <a:r>
              <a:rPr lang="en" sz="3600">
                <a:solidFill>
                  <a:srgbClr val="003B49"/>
                </a:solidFill>
              </a:rPr>
              <a:t>K. Erickson</a:t>
            </a:r>
            <a:endParaRPr sz="3600"/>
          </a:p>
          <a:p>
            <a:pPr indent="0" lvl="0" marL="0" rtl="0" algn="l">
              <a:lnSpc>
                <a:spcPct val="100000"/>
              </a:lnSpc>
              <a:spcBef>
                <a:spcPts val="720"/>
              </a:spcBef>
              <a:spcAft>
                <a:spcPts val="0"/>
              </a:spcAft>
              <a:buClr>
                <a:srgbClr val="509E2F"/>
              </a:buClr>
              <a:buSzPts val="3600"/>
              <a:buNone/>
            </a:pPr>
            <a:r>
              <a:t/>
            </a:r>
            <a:endParaRPr/>
          </a:p>
          <a:p>
            <a:pPr indent="0" lvl="0" marL="0"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a:t>
            </a:r>
            <a:endParaRPr/>
          </a:p>
          <a:p>
            <a:pPr indent="0" lvl="0" marL="0" rtl="0" algn="l">
              <a:lnSpc>
                <a:spcPct val="100000"/>
              </a:lnSpc>
              <a:spcBef>
                <a:spcPts val="720"/>
              </a:spcBef>
              <a:spcAft>
                <a:spcPts val="0"/>
              </a:spcAft>
              <a:buClr>
                <a:srgbClr val="509E2F"/>
              </a:buClr>
              <a:buSzPts val="3600"/>
              <a:buNone/>
            </a:pPr>
            <a:r>
              <a:rPr b="1" lang="en" sz="3600">
                <a:latin typeface="Arial"/>
                <a:ea typeface="Arial"/>
                <a:cs typeface="Arial"/>
                <a:sym typeface="Arial"/>
              </a:rPr>
              <a:t>	</a:t>
            </a:r>
            <a:endParaRPr/>
          </a:p>
        </p:txBody>
      </p:sp>
      <p:sp>
        <p:nvSpPr>
          <p:cNvPr id="441" name="Google Shape;441;p46"/>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6350" lvl="0" marL="6350" rtl="0" algn="l">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8"/>
          <p:cNvSpPr txBox="1"/>
          <p:nvPr>
            <p:ph idx="2" type="body"/>
          </p:nvPr>
        </p:nvSpPr>
        <p:spPr>
          <a:xfrm>
            <a:off x="2001672" y="1797195"/>
            <a:ext cx="8447964" cy="73985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09E2F"/>
              </a:buClr>
              <a:buSzPts val="3600"/>
              <a:buNone/>
            </a:pPr>
            <a:r>
              <a:rPr b="1" lang="en" sz="3600">
                <a:latin typeface="Arial"/>
                <a:ea typeface="Arial"/>
                <a:cs typeface="Arial"/>
                <a:sym typeface="Arial"/>
              </a:rPr>
              <a:t>Administrative Review Committee</a:t>
            </a:r>
            <a:endParaRPr/>
          </a:p>
          <a:p>
            <a:pPr indent="0" lvl="0" marL="0" rtl="0" algn="ctr">
              <a:lnSpc>
                <a:spcPct val="90000"/>
              </a:lnSpc>
              <a:spcBef>
                <a:spcPts val="720"/>
              </a:spcBef>
              <a:spcAft>
                <a:spcPts val="0"/>
              </a:spcAft>
              <a:buClr>
                <a:srgbClr val="509E2F"/>
              </a:buClr>
              <a:buSzPts val="3600"/>
              <a:buNone/>
            </a:pPr>
            <a:r>
              <a:t/>
            </a:r>
            <a:endParaRPr b="1" sz="3600">
              <a:latin typeface="Arial"/>
              <a:ea typeface="Arial"/>
              <a:cs typeface="Arial"/>
              <a:sym typeface="Arial"/>
            </a:endParaRPr>
          </a:p>
          <a:p>
            <a:pPr indent="0" lvl="0" marL="0" rtl="0" algn="ctr">
              <a:lnSpc>
                <a:spcPct val="90000"/>
              </a:lnSpc>
              <a:spcBef>
                <a:spcPts val="720"/>
              </a:spcBef>
              <a:spcAft>
                <a:spcPts val="0"/>
              </a:spcAft>
              <a:buClr>
                <a:srgbClr val="509E2F"/>
              </a:buClr>
              <a:buSzPts val="3600"/>
              <a:buNone/>
            </a:pPr>
            <a:r>
              <a:t/>
            </a:r>
            <a:endParaRPr b="1" sz="3600">
              <a:latin typeface="Arial"/>
              <a:ea typeface="Arial"/>
              <a:cs typeface="Arial"/>
              <a:sym typeface="Arial"/>
            </a:endParaRPr>
          </a:p>
        </p:txBody>
      </p:sp>
      <p:sp>
        <p:nvSpPr>
          <p:cNvPr id="448" name="Google Shape;448;p38"/>
          <p:cNvSpPr txBox="1"/>
          <p:nvPr>
            <p:ph idx="2" type="body"/>
          </p:nvPr>
        </p:nvSpPr>
        <p:spPr>
          <a:xfrm>
            <a:off x="2812363" y="2742601"/>
            <a:ext cx="6180602" cy="31395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09E2F"/>
              </a:buClr>
              <a:buSzPts val="2800"/>
              <a:buNone/>
            </a:pPr>
            <a:r>
              <a:rPr b="1" lang="en" sz="2800">
                <a:latin typeface="Arial"/>
                <a:ea typeface="Arial"/>
                <a:cs typeface="Arial"/>
                <a:sym typeface="Arial"/>
              </a:rPr>
              <a:t>2022-2023 Members</a:t>
            </a:r>
            <a:endParaRPr/>
          </a:p>
          <a:p>
            <a:pPr indent="0" lvl="0" marL="0" rtl="0" algn="ctr">
              <a:lnSpc>
                <a:spcPct val="90000"/>
              </a:lnSpc>
              <a:spcBef>
                <a:spcPts val="560"/>
              </a:spcBef>
              <a:spcAft>
                <a:spcPts val="0"/>
              </a:spcAft>
              <a:buClr>
                <a:srgbClr val="509E2F"/>
              </a:buClr>
              <a:buSzPts val="2800"/>
              <a:buNone/>
            </a:pPr>
            <a:r>
              <a:t/>
            </a:r>
            <a:endParaRPr b="1" sz="2800">
              <a:latin typeface="Arial"/>
              <a:ea typeface="Arial"/>
              <a:cs typeface="Arial"/>
              <a:sym typeface="Arial"/>
            </a:endParaRPr>
          </a:p>
          <a:p>
            <a:pPr indent="0" lvl="0" marL="0" rtl="0" algn="ctr">
              <a:lnSpc>
                <a:spcPct val="90000"/>
              </a:lnSpc>
              <a:spcBef>
                <a:spcPts val="560"/>
              </a:spcBef>
              <a:spcAft>
                <a:spcPts val="0"/>
              </a:spcAft>
              <a:buClr>
                <a:srgbClr val="509E2F"/>
              </a:buClr>
              <a:buSzPts val="2800"/>
              <a:buNone/>
            </a:pPr>
            <a:r>
              <a:rPr b="1" lang="en" sz="2800">
                <a:latin typeface="Arial"/>
                <a:ea typeface="Arial"/>
                <a:cs typeface="Arial"/>
                <a:sym typeface="Arial"/>
              </a:rPr>
              <a:t>Kelvin Erickson, Chair</a:t>
            </a:r>
            <a:endParaRPr/>
          </a:p>
          <a:p>
            <a:pPr indent="0" lvl="0" marL="0" rtl="0" algn="ctr">
              <a:lnSpc>
                <a:spcPct val="90000"/>
              </a:lnSpc>
              <a:spcBef>
                <a:spcPts val="560"/>
              </a:spcBef>
              <a:spcAft>
                <a:spcPts val="0"/>
              </a:spcAft>
              <a:buClr>
                <a:srgbClr val="509E2F"/>
              </a:buClr>
              <a:buSzPts val="2800"/>
              <a:buNone/>
            </a:pPr>
            <a:r>
              <a:rPr b="1" lang="en" sz="2800">
                <a:latin typeface="Arial"/>
                <a:ea typeface="Arial"/>
                <a:cs typeface="Arial"/>
                <a:sym typeface="Arial"/>
              </a:rPr>
              <a:t>Kelly Homan</a:t>
            </a:r>
            <a:endParaRPr/>
          </a:p>
          <a:p>
            <a:pPr indent="0" lvl="0" marL="0" rtl="0" algn="ctr">
              <a:lnSpc>
                <a:spcPct val="90000"/>
              </a:lnSpc>
              <a:spcBef>
                <a:spcPts val="560"/>
              </a:spcBef>
              <a:spcAft>
                <a:spcPts val="0"/>
              </a:spcAft>
              <a:buClr>
                <a:srgbClr val="509E2F"/>
              </a:buClr>
              <a:buSzPts val="2800"/>
              <a:buNone/>
            </a:pPr>
            <a:r>
              <a:rPr b="1" lang="en" sz="2800">
                <a:latin typeface="Arial"/>
                <a:ea typeface="Arial"/>
                <a:cs typeface="Arial"/>
                <a:sym typeface="Arial"/>
              </a:rPr>
              <a:t>Bih-Ru Lea</a:t>
            </a:r>
            <a:endParaRPr/>
          </a:p>
          <a:p>
            <a:pPr indent="0" lvl="0" marL="0" rtl="0" algn="ctr">
              <a:lnSpc>
                <a:spcPct val="90000"/>
              </a:lnSpc>
              <a:spcBef>
                <a:spcPts val="560"/>
              </a:spcBef>
              <a:spcAft>
                <a:spcPts val="0"/>
              </a:spcAft>
              <a:buClr>
                <a:srgbClr val="509E2F"/>
              </a:buClr>
              <a:buSzPts val="2800"/>
              <a:buNone/>
            </a:pPr>
            <a:r>
              <a:rPr b="1" lang="en" sz="2800">
                <a:latin typeface="Arial"/>
                <a:ea typeface="Arial"/>
                <a:cs typeface="Arial"/>
                <a:sym typeface="Arial"/>
              </a:rPr>
              <a:t>Kelly Liu</a:t>
            </a:r>
            <a:endParaRPr/>
          </a:p>
          <a:p>
            <a:pPr indent="0" lvl="0" marL="0" rtl="0" algn="l">
              <a:lnSpc>
                <a:spcPct val="90000"/>
              </a:lnSpc>
              <a:spcBef>
                <a:spcPts val="640"/>
              </a:spcBef>
              <a:spcAft>
                <a:spcPts val="0"/>
              </a:spcAft>
              <a:buClr>
                <a:srgbClr val="509E2F"/>
              </a:buClr>
              <a:buSzPts val="3200"/>
              <a:buNone/>
            </a:pPr>
            <a:r>
              <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
          <p:cNvSpPr txBox="1"/>
          <p:nvPr>
            <p:ph idx="1" type="body"/>
          </p:nvPr>
        </p:nvSpPr>
        <p:spPr>
          <a:xfrm>
            <a:off x="681050" y="3042948"/>
            <a:ext cx="10929600" cy="3274200"/>
          </a:xfrm>
          <a:prstGeom prst="rect">
            <a:avLst/>
          </a:prstGeom>
          <a:noFill/>
          <a:ln>
            <a:noFill/>
          </a:ln>
        </p:spPr>
        <p:txBody>
          <a:bodyPr anchorCtr="0" anchor="t" bIns="45700" lIns="91425" spcFirstLastPara="1" rIns="91425" wrap="square" tIns="45700">
            <a:noAutofit/>
          </a:bodyPr>
          <a:lstStyle/>
          <a:p>
            <a:pPr indent="-317500" lvl="0" marL="342900" rtl="0" algn="l">
              <a:lnSpc>
                <a:spcPct val="150000"/>
              </a:lnSpc>
              <a:spcBef>
                <a:spcPts val="400"/>
              </a:spcBef>
              <a:spcAft>
                <a:spcPts val="0"/>
              </a:spcAft>
              <a:buClr>
                <a:srgbClr val="003B49"/>
              </a:buClr>
              <a:buSzPts val="2000"/>
              <a:buFont typeface="Arial"/>
              <a:buChar char="•"/>
            </a:pPr>
            <a:r>
              <a:rPr lang="en" sz="2000">
                <a:solidFill>
                  <a:srgbClr val="003B49"/>
                </a:solidFill>
              </a:rPr>
              <a:t>We will be using Robert's Rules to guide our recording of minutes. </a:t>
            </a:r>
            <a:endParaRPr/>
          </a:p>
          <a:p>
            <a:pPr indent="-342900" lvl="0" marL="342900" rtl="0" algn="l">
              <a:lnSpc>
                <a:spcPct val="150000"/>
              </a:lnSpc>
              <a:spcBef>
                <a:spcPts val="0"/>
              </a:spcBef>
              <a:spcAft>
                <a:spcPts val="0"/>
              </a:spcAft>
              <a:buClr>
                <a:srgbClr val="003B49"/>
              </a:buClr>
              <a:buSzPts val="2000"/>
              <a:buFont typeface="Arial"/>
              <a:buChar char="•"/>
            </a:pPr>
            <a:r>
              <a:rPr lang="en" sz="2000">
                <a:solidFill>
                  <a:srgbClr val="003B49"/>
                </a:solidFill>
                <a:latin typeface="Arial"/>
                <a:ea typeface="Arial"/>
                <a:cs typeface="Arial"/>
                <a:sym typeface="Arial"/>
              </a:rPr>
              <a:t>Robert's Rules of Order say that meeting minutes are simply a summary of what happened at the meeting. </a:t>
            </a:r>
            <a:endParaRPr/>
          </a:p>
          <a:p>
            <a:pPr indent="-342900" lvl="0" marL="342900" rtl="0" algn="l">
              <a:lnSpc>
                <a:spcPct val="150000"/>
              </a:lnSpc>
              <a:spcBef>
                <a:spcPts val="400"/>
              </a:spcBef>
              <a:spcAft>
                <a:spcPts val="0"/>
              </a:spcAft>
              <a:buClr>
                <a:srgbClr val="003B49"/>
              </a:buClr>
              <a:buSzPts val="2000"/>
              <a:buFont typeface="Arial"/>
              <a:buChar char="•"/>
            </a:pPr>
            <a:r>
              <a:rPr lang="en" sz="2000">
                <a:solidFill>
                  <a:srgbClr val="003B49"/>
                </a:solidFill>
                <a:latin typeface="Arial"/>
                <a:ea typeface="Arial"/>
                <a:cs typeface="Arial"/>
                <a:sym typeface="Arial"/>
              </a:rPr>
              <a:t>They are not a play by play of everything that happened or what members said. </a:t>
            </a:r>
            <a:endParaRPr/>
          </a:p>
          <a:p>
            <a:pPr indent="-342900" lvl="0" marL="342900" rtl="0" algn="l">
              <a:lnSpc>
                <a:spcPct val="150000"/>
              </a:lnSpc>
              <a:spcBef>
                <a:spcPts val="400"/>
              </a:spcBef>
              <a:spcAft>
                <a:spcPts val="0"/>
              </a:spcAft>
              <a:buClr>
                <a:srgbClr val="003B49"/>
              </a:buClr>
              <a:buSzPts val="2000"/>
              <a:buFont typeface="Arial"/>
              <a:buChar char="•"/>
            </a:pPr>
            <a:r>
              <a:rPr lang="en" sz="2000">
                <a:solidFill>
                  <a:srgbClr val="003B49"/>
                </a:solidFill>
                <a:latin typeface="Arial"/>
                <a:ea typeface="Arial"/>
                <a:cs typeface="Arial"/>
                <a:sym typeface="Arial"/>
              </a:rPr>
              <a:t>If needed, Faculty Senators may request access to the audio recording of the meeting. Please email </a:t>
            </a:r>
            <a:r>
              <a:rPr lang="en" sz="2000" u="sng">
                <a:solidFill>
                  <a:srgbClr val="0070C0"/>
                </a:solidFill>
                <a:latin typeface="Arial"/>
                <a:ea typeface="Arial"/>
                <a:cs typeface="Arial"/>
                <a:sym typeface="Arial"/>
                <a:hlinkClick r:id="rId3">
                  <a:extLst>
                    <a:ext uri="{A12FA001-AC4F-418D-AE19-62706E023703}">
                      <ahyp:hlinkClr val="tx"/>
                    </a:ext>
                  </a:extLst>
                </a:hlinkClick>
              </a:rPr>
              <a:t>facsenate@mst.edu</a:t>
            </a:r>
            <a:r>
              <a:rPr lang="en" sz="2000">
                <a:solidFill>
                  <a:srgbClr val="0070C0"/>
                </a:solidFill>
                <a:latin typeface="Arial"/>
                <a:ea typeface="Arial"/>
                <a:cs typeface="Arial"/>
                <a:sym typeface="Arial"/>
              </a:rPr>
              <a:t> </a:t>
            </a:r>
            <a:r>
              <a:rPr lang="en" sz="2000">
                <a:solidFill>
                  <a:srgbClr val="003B49"/>
                </a:solidFill>
                <a:latin typeface="Arial"/>
                <a:ea typeface="Arial"/>
                <a:cs typeface="Arial"/>
                <a:sym typeface="Arial"/>
              </a:rPr>
              <a:t>with justification. </a:t>
            </a:r>
            <a:endParaRPr sz="2000">
              <a:solidFill>
                <a:srgbClr val="003B49"/>
              </a:solidFill>
              <a:latin typeface="Arial"/>
              <a:ea typeface="Arial"/>
              <a:cs typeface="Arial"/>
              <a:sym typeface="Arial"/>
            </a:endParaRPr>
          </a:p>
          <a:p>
            <a:pPr indent="-6350" lvl="0" marL="6350" rtl="0" algn="l">
              <a:lnSpc>
                <a:spcPct val="100000"/>
              </a:lnSpc>
              <a:spcBef>
                <a:spcPts val="400"/>
              </a:spcBef>
              <a:spcAft>
                <a:spcPts val="0"/>
              </a:spcAft>
              <a:buClr>
                <a:srgbClr val="509E2F"/>
              </a:buClr>
              <a:buSzPts val="2000"/>
              <a:buNone/>
            </a:pPr>
            <a:r>
              <a:t/>
            </a:r>
            <a:endParaRPr sz="2000">
              <a:solidFill>
                <a:srgbClr val="003B49"/>
              </a:solidFill>
              <a:latin typeface="Arial"/>
              <a:ea typeface="Arial"/>
              <a:cs typeface="Arial"/>
              <a:sym typeface="Arial"/>
            </a:endParaRPr>
          </a:p>
          <a:p>
            <a:pPr indent="-6350" lvl="0" marL="6350" rtl="0" algn="l">
              <a:lnSpc>
                <a:spcPct val="100000"/>
              </a:lnSpc>
              <a:spcBef>
                <a:spcPts val="720"/>
              </a:spcBef>
              <a:spcAft>
                <a:spcPts val="0"/>
              </a:spcAft>
              <a:buClr>
                <a:srgbClr val="509E2F"/>
              </a:buClr>
              <a:buSzPts val="3600"/>
              <a:buNone/>
            </a:pPr>
            <a:r>
              <a:t/>
            </a:r>
            <a:endParaRPr sz="3600">
              <a:solidFill>
                <a:srgbClr val="003B49"/>
              </a:solidFill>
              <a:latin typeface="Arial"/>
              <a:ea typeface="Arial"/>
              <a:cs typeface="Arial"/>
              <a:sym typeface="Arial"/>
            </a:endParaRPr>
          </a:p>
          <a:p>
            <a:pPr indent="-6350" lvl="0" marL="6350" rtl="0" algn="l">
              <a:lnSpc>
                <a:spcPct val="100000"/>
              </a:lnSpc>
              <a:spcBef>
                <a:spcPts val="720"/>
              </a:spcBef>
              <a:spcAft>
                <a:spcPts val="0"/>
              </a:spcAft>
              <a:buClr>
                <a:srgbClr val="509E2F"/>
              </a:buClr>
              <a:buSzPts val="3600"/>
              <a:buNone/>
            </a:pPr>
            <a:r>
              <a:t/>
            </a:r>
            <a:endParaRPr sz="3600">
              <a:solidFill>
                <a:srgbClr val="003B49"/>
              </a:solidFill>
              <a:latin typeface="Arial"/>
              <a:ea typeface="Arial"/>
              <a:cs typeface="Arial"/>
              <a:sym typeface="Arial"/>
            </a:endParaRPr>
          </a:p>
          <a:p>
            <a:pPr indent="-6350" lvl="0" marL="6350" rtl="0" algn="l">
              <a:lnSpc>
                <a:spcPct val="100000"/>
              </a:lnSpc>
              <a:spcBef>
                <a:spcPts val="720"/>
              </a:spcBef>
              <a:spcAft>
                <a:spcPts val="0"/>
              </a:spcAft>
              <a:buClr>
                <a:srgbClr val="509E2F"/>
              </a:buClr>
              <a:buSzPts val="3600"/>
              <a:buNone/>
            </a:pPr>
            <a:r>
              <a:t/>
            </a:r>
            <a:endParaRPr sz="3600">
              <a:solidFill>
                <a:srgbClr val="003B49"/>
              </a:solidFill>
              <a:latin typeface="Arial"/>
              <a:ea typeface="Arial"/>
              <a:cs typeface="Arial"/>
              <a:sym typeface="Arial"/>
            </a:endParaRPr>
          </a:p>
        </p:txBody>
      </p:sp>
      <p:sp>
        <p:nvSpPr>
          <p:cNvPr id="272" name="Google Shape;272;p3"/>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09E2F"/>
              </a:buClr>
              <a:buSzPts val="3600"/>
              <a:buNone/>
            </a:pPr>
            <a:r>
              <a:rPr lang="en" sz="3600"/>
              <a:t>Meeting Minutes</a:t>
            </a:r>
            <a:endParaRPr sz="36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7"/>
          <p:cNvSpPr/>
          <p:nvPr/>
        </p:nvSpPr>
        <p:spPr>
          <a:xfrm>
            <a:off x="628650" y="0"/>
            <a:ext cx="3621133" cy="28931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151516"/>
                </a:solidFill>
                <a:latin typeface="Times New Roman"/>
                <a:ea typeface="Times New Roman"/>
                <a:cs typeface="Times New Roman"/>
                <a:sym typeface="Times New Roman"/>
              </a:rPr>
              <a:t>Administrative Review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151516"/>
                </a:solidFill>
                <a:latin typeface="Times New Roman"/>
                <a:ea typeface="Times New Roman"/>
                <a:cs typeface="Times New Roman"/>
                <a:sym typeface="Times New Roman"/>
              </a:rPr>
              <a:t>Schedule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t/>
            </a:r>
            <a:endParaRPr b="1" i="0" sz="2600" u="none" cap="none" strike="noStrike">
              <a:solidFill>
                <a:srgbClr val="151516"/>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600"/>
              <a:buFont typeface="Arial"/>
              <a:buNone/>
            </a:pPr>
            <a:r>
              <a:t/>
            </a:r>
            <a:endParaRPr b="1" i="0" sz="2600" u="none" cap="none" strike="noStrike">
              <a:solidFill>
                <a:srgbClr val="151516"/>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600"/>
              <a:buFont typeface="Arial"/>
              <a:buNone/>
            </a:pPr>
            <a:r>
              <a:t/>
            </a:r>
            <a:endParaRPr b="1" i="0" sz="2600" u="none" cap="none" strike="noStrike">
              <a:solidFill>
                <a:srgbClr val="151516"/>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FF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t/>
            </a:r>
            <a:endParaRPr b="1" i="0" sz="2600" u="none" cap="none" strike="noStrike">
              <a:solidFill>
                <a:srgbClr val="151516"/>
              </a:solidFill>
              <a:latin typeface="Times New Roman"/>
              <a:ea typeface="Times New Roman"/>
              <a:cs typeface="Times New Roman"/>
              <a:sym typeface="Times New Roman"/>
            </a:endParaRPr>
          </a:p>
        </p:txBody>
      </p:sp>
      <p:sp>
        <p:nvSpPr>
          <p:cNvPr id="455" name="Google Shape;455;p47"/>
          <p:cNvSpPr txBox="1"/>
          <p:nvPr/>
        </p:nvSpPr>
        <p:spPr>
          <a:xfrm>
            <a:off x="1524000" y="5913081"/>
            <a:ext cx="144018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*-Positions not to review</a:t>
            </a:r>
            <a:endParaRPr b="0" i="0" sz="1400" u="none" cap="none" strike="noStrike">
              <a:solidFill>
                <a:srgbClr val="000000"/>
              </a:solidFill>
              <a:latin typeface="Arial"/>
              <a:ea typeface="Arial"/>
              <a:cs typeface="Arial"/>
              <a:sym typeface="Arial"/>
            </a:endParaRPr>
          </a:p>
        </p:txBody>
      </p:sp>
      <p:pic>
        <p:nvPicPr>
          <p:cNvPr id="456" name="Google Shape;456;p47"/>
          <p:cNvPicPr preferRelativeResize="0"/>
          <p:nvPr/>
        </p:nvPicPr>
        <p:blipFill rotWithShape="1">
          <a:blip r:embed="rId3">
            <a:alphaModFix/>
          </a:blip>
          <a:srcRect b="0" l="0" r="0" t="0"/>
          <a:stretch/>
        </p:blipFill>
        <p:spPr>
          <a:xfrm>
            <a:off x="4249783" y="-76782"/>
            <a:ext cx="5916386" cy="6922657"/>
          </a:xfrm>
          <a:prstGeom prst="rect">
            <a:avLst/>
          </a:prstGeom>
          <a:noFill/>
          <a:ln>
            <a:noFill/>
          </a:ln>
        </p:spPr>
      </p:pic>
      <p:pic>
        <p:nvPicPr>
          <p:cNvPr id="457" name="Google Shape;457;p47"/>
          <p:cNvPicPr preferRelativeResize="0"/>
          <p:nvPr/>
        </p:nvPicPr>
        <p:blipFill rotWithShape="1">
          <a:blip r:embed="rId4">
            <a:alphaModFix/>
          </a:blip>
          <a:srcRect b="0" l="0" r="0" t="0"/>
          <a:stretch/>
        </p:blipFill>
        <p:spPr>
          <a:xfrm>
            <a:off x="1524001" y="4742098"/>
            <a:ext cx="2622551" cy="11001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2"/>
          <p:cNvSpPr txBox="1"/>
          <p:nvPr>
            <p:ph idx="1" type="body"/>
          </p:nvPr>
        </p:nvSpPr>
        <p:spPr>
          <a:xfrm>
            <a:off x="1928110" y="1927703"/>
            <a:ext cx="8468300" cy="370487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509E2F"/>
              </a:buClr>
              <a:buSzPts val="2200"/>
              <a:buFont typeface="Merriweather Sans"/>
              <a:buChar char="&gt;"/>
            </a:pPr>
            <a:r>
              <a:rPr b="1" lang="en" sz="2200">
                <a:latin typeface="Arial"/>
                <a:ea typeface="Arial"/>
                <a:cs typeface="Arial"/>
                <a:sym typeface="Arial"/>
              </a:rPr>
              <a:t>Positions approved for review</a:t>
            </a:r>
            <a:endParaRPr sz="2200">
              <a:solidFill>
                <a:srgbClr val="151516"/>
              </a:solidFill>
              <a:latin typeface="Arial"/>
              <a:ea typeface="Arial"/>
              <a:cs typeface="Arial"/>
              <a:sym typeface="Arial"/>
            </a:endParaRPr>
          </a:p>
          <a:p>
            <a:pPr indent="-285750" lvl="1" marL="742950" rtl="0" algn="l">
              <a:lnSpc>
                <a:spcPct val="100000"/>
              </a:lnSpc>
              <a:spcBef>
                <a:spcPts val="440"/>
              </a:spcBef>
              <a:spcAft>
                <a:spcPts val="0"/>
              </a:spcAft>
              <a:buClr>
                <a:srgbClr val="151516"/>
              </a:buClr>
              <a:buSzPts val="2200"/>
              <a:buChar char="–"/>
            </a:pPr>
            <a:r>
              <a:rPr lang="en" sz="2200">
                <a:solidFill>
                  <a:srgbClr val="151516"/>
                </a:solidFill>
                <a:latin typeface="Arial"/>
                <a:ea typeface="Arial"/>
                <a:cs typeface="Arial"/>
                <a:sym typeface="Arial"/>
              </a:rPr>
              <a:t>Chancellor</a:t>
            </a:r>
            <a:endParaRPr/>
          </a:p>
          <a:p>
            <a:pPr indent="-285750" lvl="1" marL="742950" rtl="0" algn="l">
              <a:lnSpc>
                <a:spcPct val="100000"/>
              </a:lnSpc>
              <a:spcBef>
                <a:spcPts val="440"/>
              </a:spcBef>
              <a:spcAft>
                <a:spcPts val="0"/>
              </a:spcAft>
              <a:buClr>
                <a:srgbClr val="151516"/>
              </a:buClr>
              <a:buSzPts val="2200"/>
              <a:buChar char="–"/>
            </a:pPr>
            <a:r>
              <a:rPr lang="en" sz="2200">
                <a:solidFill>
                  <a:srgbClr val="151516"/>
                </a:solidFill>
                <a:latin typeface="Arial"/>
                <a:ea typeface="Arial"/>
                <a:cs typeface="Arial"/>
                <a:sym typeface="Arial"/>
              </a:rPr>
              <a:t>Assistant Vice Chancellor of Marketing &amp; Communication</a:t>
            </a:r>
            <a:endParaRPr/>
          </a:p>
          <a:p>
            <a:pPr indent="-285750" lvl="1" marL="742950" rtl="0" algn="l">
              <a:lnSpc>
                <a:spcPct val="100000"/>
              </a:lnSpc>
              <a:spcBef>
                <a:spcPts val="440"/>
              </a:spcBef>
              <a:spcAft>
                <a:spcPts val="0"/>
              </a:spcAft>
              <a:buClr>
                <a:srgbClr val="151516"/>
              </a:buClr>
              <a:buSzPts val="2200"/>
              <a:buChar char="–"/>
            </a:pPr>
            <a:r>
              <a:rPr lang="en" sz="2200">
                <a:solidFill>
                  <a:srgbClr val="151516"/>
                </a:solidFill>
                <a:latin typeface="Arial"/>
                <a:ea typeface="Arial"/>
                <a:cs typeface="Arial"/>
                <a:sym typeface="Arial"/>
              </a:rPr>
              <a:t>Vice Chancellor – Student Affairs</a:t>
            </a:r>
            <a:endParaRPr/>
          </a:p>
          <a:p>
            <a:pPr indent="-285750" lvl="1" marL="742950" rtl="0" algn="l">
              <a:lnSpc>
                <a:spcPct val="100000"/>
              </a:lnSpc>
              <a:spcBef>
                <a:spcPts val="440"/>
              </a:spcBef>
              <a:spcAft>
                <a:spcPts val="0"/>
              </a:spcAft>
              <a:buClr>
                <a:srgbClr val="151516"/>
              </a:buClr>
              <a:buSzPts val="2200"/>
              <a:buChar char="–"/>
            </a:pPr>
            <a:r>
              <a:rPr lang="en" sz="2200">
                <a:solidFill>
                  <a:srgbClr val="151516"/>
                </a:solidFill>
                <a:latin typeface="Arial"/>
                <a:ea typeface="Arial"/>
                <a:cs typeface="Arial"/>
                <a:sym typeface="Arial"/>
              </a:rPr>
              <a:t>Associate Provost for Faculty Affairs</a:t>
            </a:r>
            <a:endParaRPr/>
          </a:p>
          <a:p>
            <a:pPr indent="-285750" lvl="1" marL="742950" rtl="0" algn="l">
              <a:lnSpc>
                <a:spcPct val="100000"/>
              </a:lnSpc>
              <a:spcBef>
                <a:spcPts val="440"/>
              </a:spcBef>
              <a:spcAft>
                <a:spcPts val="0"/>
              </a:spcAft>
              <a:buClr>
                <a:srgbClr val="151516"/>
              </a:buClr>
              <a:buSzPts val="2200"/>
              <a:buChar char="–"/>
            </a:pPr>
            <a:r>
              <a:rPr lang="en" sz="2200">
                <a:solidFill>
                  <a:srgbClr val="151516"/>
                </a:solidFill>
                <a:latin typeface="Arial"/>
                <a:ea typeface="Arial"/>
                <a:cs typeface="Arial"/>
                <a:sym typeface="Arial"/>
              </a:rPr>
              <a:t>Chief Institutional Research Officer</a:t>
            </a:r>
            <a:endParaRPr/>
          </a:p>
          <a:p>
            <a:pPr indent="-342900" lvl="0" marL="342900" rtl="0" algn="l">
              <a:lnSpc>
                <a:spcPct val="100000"/>
              </a:lnSpc>
              <a:spcBef>
                <a:spcPts val="440"/>
              </a:spcBef>
              <a:spcAft>
                <a:spcPts val="0"/>
              </a:spcAft>
              <a:buClr>
                <a:srgbClr val="509E2F"/>
              </a:buClr>
              <a:buSzPts val="2200"/>
              <a:buFont typeface="Merriweather Sans"/>
              <a:buChar char="&gt;"/>
            </a:pPr>
            <a:r>
              <a:rPr b="1" lang="en" sz="2200">
                <a:latin typeface="Arial"/>
                <a:ea typeface="Arial"/>
                <a:cs typeface="Arial"/>
                <a:sym typeface="Arial"/>
              </a:rPr>
              <a:t>Position removed</a:t>
            </a:r>
            <a:endParaRPr/>
          </a:p>
          <a:p>
            <a:pPr indent="-285750" lvl="1" marL="742950" rtl="0" algn="l">
              <a:lnSpc>
                <a:spcPct val="100000"/>
              </a:lnSpc>
              <a:spcBef>
                <a:spcPts val="440"/>
              </a:spcBef>
              <a:spcAft>
                <a:spcPts val="0"/>
              </a:spcAft>
              <a:buClr>
                <a:srgbClr val="151516"/>
              </a:buClr>
              <a:buSzPts val="2200"/>
              <a:buChar char="–"/>
            </a:pPr>
            <a:r>
              <a:rPr lang="en" sz="2200">
                <a:solidFill>
                  <a:srgbClr val="151516"/>
                </a:solidFill>
                <a:latin typeface="Arial"/>
                <a:ea typeface="Arial"/>
                <a:cs typeface="Arial"/>
                <a:sym typeface="Arial"/>
              </a:rPr>
              <a:t>Assistant Vice Chancellor of Marketing &amp; Communication – plans to retire at end of 2023</a:t>
            </a:r>
            <a:endParaRPr/>
          </a:p>
        </p:txBody>
      </p:sp>
      <p:sp>
        <p:nvSpPr>
          <p:cNvPr id="464" name="Google Shape;464;p52"/>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3"/>
          <p:cNvSpPr txBox="1"/>
          <p:nvPr>
            <p:ph idx="1" type="body"/>
          </p:nvPr>
        </p:nvSpPr>
        <p:spPr>
          <a:xfrm>
            <a:off x="1931602" y="1976189"/>
            <a:ext cx="4505593" cy="387611"/>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509E2F"/>
              </a:buClr>
              <a:buSzPts val="2000"/>
              <a:buFont typeface="Merriweather Sans"/>
              <a:buChar char="&gt;"/>
            </a:pPr>
            <a:r>
              <a:rPr b="1" lang="en" sz="2000">
                <a:latin typeface="Arial"/>
                <a:ea typeface="Arial"/>
                <a:cs typeface="Arial"/>
                <a:sym typeface="Arial"/>
              </a:rPr>
              <a:t>Tentative timeline and process</a:t>
            </a:r>
            <a:endParaRPr b="1">
              <a:solidFill>
                <a:srgbClr val="003B49"/>
              </a:solidFill>
              <a:latin typeface="Arial"/>
              <a:ea typeface="Arial"/>
              <a:cs typeface="Arial"/>
              <a:sym typeface="Arial"/>
            </a:endParaRPr>
          </a:p>
          <a:p>
            <a:pPr indent="-215900" lvl="0" marL="342900" rtl="0" algn="l">
              <a:lnSpc>
                <a:spcPct val="100000"/>
              </a:lnSpc>
              <a:spcBef>
                <a:spcPts val="400"/>
              </a:spcBef>
              <a:spcAft>
                <a:spcPts val="0"/>
              </a:spcAft>
              <a:buClr>
                <a:srgbClr val="509E2F"/>
              </a:buClr>
              <a:buSzPts val="2000"/>
              <a:buFont typeface="Merriweather Sans"/>
              <a:buNone/>
            </a:pPr>
            <a:r>
              <a:t/>
            </a:r>
            <a:endParaRPr b="1" sz="2000">
              <a:solidFill>
                <a:srgbClr val="151516"/>
              </a:solidFill>
              <a:latin typeface="Arial"/>
              <a:ea typeface="Arial"/>
              <a:cs typeface="Arial"/>
              <a:sym typeface="Arial"/>
            </a:endParaRPr>
          </a:p>
        </p:txBody>
      </p:sp>
      <p:sp>
        <p:nvSpPr>
          <p:cNvPr id="471" name="Google Shape;471;p53"/>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graphicFrame>
        <p:nvGraphicFramePr>
          <p:cNvPr id="472" name="Google Shape;472;p53"/>
          <p:cNvGraphicFramePr/>
          <p:nvPr/>
        </p:nvGraphicFramePr>
        <p:xfrm>
          <a:off x="2124501" y="2563078"/>
          <a:ext cx="3000000" cy="3000000"/>
        </p:xfrm>
        <a:graphic>
          <a:graphicData uri="http://schemas.openxmlformats.org/drawingml/2006/table">
            <a:tbl>
              <a:tblPr>
                <a:noFill/>
                <a:tableStyleId>{8A9E143B-C62F-40CF-8C8F-6149E9B2A06D}</a:tableStyleId>
              </a:tblPr>
              <a:tblGrid>
                <a:gridCol w="5308975"/>
                <a:gridCol w="2702250"/>
              </a:tblGrid>
              <a:tr h="292975">
                <a:tc>
                  <a:txBody>
                    <a:bodyPr/>
                    <a:lstStyle/>
                    <a:p>
                      <a:pPr indent="0" lvl="0" marL="0" marR="0" rtl="0" algn="ctr">
                        <a:lnSpc>
                          <a:spcPct val="115000"/>
                        </a:lnSpc>
                        <a:spcBef>
                          <a:spcPts val="0"/>
                        </a:spcBef>
                        <a:spcAft>
                          <a:spcPts val="0"/>
                        </a:spcAft>
                        <a:buClr>
                          <a:srgbClr val="000000"/>
                        </a:buClr>
                        <a:buSzPts val="2000"/>
                        <a:buFont typeface="Arial"/>
                        <a:buNone/>
                      </a:pPr>
                      <a:r>
                        <a:rPr b="1" lang="en" sz="2000" u="none" cap="none" strike="noStrike">
                          <a:solidFill>
                            <a:schemeClr val="lt2"/>
                          </a:solidFill>
                          <a:latin typeface="Arial"/>
                          <a:ea typeface="Arial"/>
                          <a:cs typeface="Arial"/>
                          <a:sym typeface="Arial"/>
                        </a:rPr>
                        <a:t>Action</a:t>
                      </a:r>
                      <a:endParaRPr b="1" sz="2000" u="none" cap="none" strike="noStrike">
                        <a:solidFill>
                          <a:schemeClr val="lt2"/>
                        </a:solidFill>
                        <a:latin typeface="Calibri"/>
                        <a:ea typeface="Calibri"/>
                        <a:cs typeface="Calibri"/>
                        <a:sym typeface="Calibri"/>
                      </a:endParaRPr>
                    </a:p>
                  </a:txBody>
                  <a:tcPr marT="9525"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509E2F"/>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b="1" lang="en" sz="2000" u="none" cap="none" strike="noStrike">
                          <a:solidFill>
                            <a:schemeClr val="lt2"/>
                          </a:solidFill>
                          <a:latin typeface="Arial"/>
                          <a:ea typeface="Arial"/>
                          <a:cs typeface="Arial"/>
                          <a:sym typeface="Arial"/>
                        </a:rPr>
                        <a:t>Time</a:t>
                      </a:r>
                      <a:endParaRPr b="1" sz="2000" u="none" cap="none" strike="noStrike">
                        <a:solidFill>
                          <a:schemeClr val="lt2"/>
                        </a:solidFill>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509E2F"/>
                    </a:solidFill>
                  </a:tcPr>
                </a:tc>
              </a:tr>
              <a:tr h="287200">
                <a:tc>
                  <a:txBody>
                    <a:bodyPr/>
                    <a:lstStyle/>
                    <a:p>
                      <a:pPr indent="0" lvl="0" marL="0" marR="0" rtl="0" algn="l">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Review list to faculty senate for approval</a:t>
                      </a:r>
                      <a:endParaRPr sz="1400" u="none" cap="none" strike="noStrike"/>
                    </a:p>
                  </a:txBody>
                  <a:tcPr marT="9525"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January 26</a:t>
                      </a:r>
                      <a:endParaRPr sz="14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87200">
                <a:tc>
                  <a:txBody>
                    <a:bodyPr/>
                    <a:lstStyle/>
                    <a:p>
                      <a:pPr indent="0" lvl="0" marL="0" marR="0" rtl="0" algn="l">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Job descriptions</a:t>
                      </a:r>
                      <a:endParaRPr sz="1400" u="none" cap="none" strike="noStrike"/>
                    </a:p>
                  </a:txBody>
                  <a:tcPr marT="9525"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January 30</a:t>
                      </a:r>
                      <a:endParaRPr sz="14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87200">
                <a:tc>
                  <a:txBody>
                    <a:bodyPr/>
                    <a:lstStyle/>
                    <a:p>
                      <a:pPr indent="0" lvl="0" marL="0" marR="0" rtl="0" algn="l">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Development of questionnaires</a:t>
                      </a:r>
                      <a:endParaRPr sz="1400" u="none" cap="none" strike="noStrike"/>
                    </a:p>
                  </a:txBody>
                  <a:tcPr marT="9525"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2000"/>
                        <a:buFont typeface="Arial"/>
                        <a:buNone/>
                      </a:pPr>
                      <a:r>
                        <a:t/>
                      </a:r>
                      <a:endParaRPr sz="2000" u="none" cap="none" strike="noStrike">
                        <a:solidFill>
                          <a:srgbClr val="509E2F"/>
                        </a:solidFill>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87200">
                <a:tc>
                  <a:txBody>
                    <a:bodyPr/>
                    <a:lstStyle/>
                    <a:p>
                      <a:pPr indent="0" lvl="0" marL="0" marR="0" rtl="0" algn="l">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Questionnaires to FS for review/approval</a:t>
                      </a:r>
                      <a:endParaRPr sz="1400" u="none" cap="none" strike="noStrike"/>
                    </a:p>
                  </a:txBody>
                  <a:tcPr marT="9525"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February 16</a:t>
                      </a:r>
                      <a:endParaRPr sz="14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50375">
                <a:tc>
                  <a:txBody>
                    <a:bodyPr/>
                    <a:lstStyle/>
                    <a:p>
                      <a:pPr indent="0" lvl="0" marL="0" marR="0" rtl="0" algn="l">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Statement of accomplishments due</a:t>
                      </a:r>
                      <a:endParaRPr sz="1400" u="none" cap="none" strike="noStrike"/>
                    </a:p>
                  </a:txBody>
                  <a:tcPr marT="9525"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509E2F"/>
                        </a:buClr>
                        <a:buSzPts val="2000"/>
                        <a:buFont typeface="Arial"/>
                        <a:buNone/>
                      </a:pPr>
                      <a:r>
                        <a:rPr lang="en" sz="2000" u="none" cap="none" strike="noStrike">
                          <a:solidFill>
                            <a:srgbClr val="509E2F"/>
                          </a:solidFill>
                          <a:latin typeface="Arial"/>
                          <a:ea typeface="Arial"/>
                          <a:cs typeface="Arial"/>
                          <a:sym typeface="Arial"/>
                        </a:rPr>
                        <a:t>February 24</a:t>
                      </a:r>
                      <a:endParaRPr sz="1400" u="none" cap="none" strike="noStrike"/>
                    </a:p>
                  </a:txBody>
                  <a:tcPr marT="9525"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87200">
                <a:tc>
                  <a:txBody>
                    <a:bodyPr/>
                    <a:lstStyle/>
                    <a:p>
                      <a:pPr indent="0" lvl="0" marL="0" marR="0" rtl="0" algn="l">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Review of administrations</a:t>
                      </a:r>
                      <a:endParaRPr sz="1400" u="none" cap="none" strike="noStrike"/>
                    </a:p>
                  </a:txBody>
                  <a:tcPr marT="9525"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March 6 - March 22</a:t>
                      </a:r>
                      <a:endParaRPr sz="14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80025">
                <a:tc>
                  <a:txBody>
                    <a:bodyPr/>
                    <a:lstStyle/>
                    <a:p>
                      <a:pPr indent="0" lvl="0" marL="0" marR="0" rtl="0" algn="l">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Results to FS officers</a:t>
                      </a:r>
                      <a:endParaRPr sz="1400" u="none" cap="none" strike="noStrike"/>
                    </a:p>
                  </a:txBody>
                  <a:tcPr marT="9525"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April 27</a:t>
                      </a:r>
                      <a:endParaRPr sz="14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80025">
                <a:tc>
                  <a:txBody>
                    <a:bodyPr/>
                    <a:lstStyle/>
                    <a:p>
                      <a:pPr indent="0" lvl="0" marL="0" marR="0" rtl="0" algn="l">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Final report to FS</a:t>
                      </a:r>
                      <a:endParaRPr sz="1400" u="none" cap="none" strike="noStrike"/>
                    </a:p>
                  </a:txBody>
                  <a:tcPr marT="9525"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lang="en" sz="2000" u="none" cap="none" strike="noStrike">
                          <a:solidFill>
                            <a:srgbClr val="509E2F"/>
                          </a:solidFill>
                          <a:latin typeface="Arial"/>
                          <a:ea typeface="Arial"/>
                          <a:cs typeface="Arial"/>
                          <a:sym typeface="Arial"/>
                        </a:rPr>
                        <a:t>June 1</a:t>
                      </a:r>
                      <a:endParaRPr sz="14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4"/>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
        <p:nvSpPr>
          <p:cNvPr id="479" name="Google Shape;479;p54"/>
          <p:cNvSpPr txBox="1"/>
          <p:nvPr/>
        </p:nvSpPr>
        <p:spPr>
          <a:xfrm>
            <a:off x="1928110" y="2006318"/>
            <a:ext cx="8468300" cy="3891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09E2F"/>
              </a:buClr>
              <a:buSzPts val="2200"/>
              <a:buFont typeface="Merriweather Sans"/>
              <a:buChar char="&gt;"/>
            </a:pPr>
            <a:r>
              <a:rPr b="1" i="0" lang="en" sz="2200" u="none" cap="none" strike="noStrike">
                <a:solidFill>
                  <a:srgbClr val="509E2F"/>
                </a:solidFill>
                <a:latin typeface="Arial"/>
                <a:ea typeface="Arial"/>
                <a:cs typeface="Arial"/>
                <a:sym typeface="Arial"/>
              </a:rPr>
              <a:t>Questionnaire for Chancellor</a:t>
            </a:r>
            <a:endParaRPr b="0" i="0" sz="2200" u="none" cap="none" strike="noStrike">
              <a:solidFill>
                <a:srgbClr val="151516"/>
              </a:solidFill>
              <a:latin typeface="Arial"/>
              <a:ea typeface="Arial"/>
              <a:cs typeface="Arial"/>
              <a:sym typeface="Arial"/>
            </a:endParaRPr>
          </a:p>
          <a:p>
            <a:pPr indent="-146050" lvl="1" marL="742950" marR="0" rtl="0" algn="l">
              <a:lnSpc>
                <a:spcPct val="100000"/>
              </a:lnSpc>
              <a:spcBef>
                <a:spcPts val="440"/>
              </a:spcBef>
              <a:spcAft>
                <a:spcPts val="0"/>
              </a:spcAft>
              <a:buClr>
                <a:srgbClr val="509E2F"/>
              </a:buClr>
              <a:buSzPts val="2200"/>
              <a:buFont typeface="Arial"/>
              <a:buNone/>
            </a:pPr>
            <a:r>
              <a:t/>
            </a:r>
            <a:endParaRPr b="0" i="0" sz="2200" u="none" cap="none" strike="noStrike">
              <a:solidFill>
                <a:srgbClr val="151516"/>
              </a:solidFill>
              <a:latin typeface="Arial"/>
              <a:ea typeface="Arial"/>
              <a:cs typeface="Arial"/>
              <a:sym typeface="Arial"/>
            </a:endParaRPr>
          </a:p>
        </p:txBody>
      </p:sp>
      <p:sp>
        <p:nvSpPr>
          <p:cNvPr id="480" name="Google Shape;480;p54"/>
          <p:cNvSpPr txBox="1"/>
          <p:nvPr/>
        </p:nvSpPr>
        <p:spPr>
          <a:xfrm>
            <a:off x="2335369" y="2619405"/>
            <a:ext cx="7907628" cy="3637855"/>
          </a:xfrm>
          <a:prstGeom prst="rect">
            <a:avLst/>
          </a:prstGeom>
          <a:noFill/>
          <a:ln>
            <a:noFill/>
          </a:ln>
        </p:spPr>
        <p:txBody>
          <a:bodyPr anchorCtr="0" anchor="t" bIns="45700" lIns="91425" spcFirstLastPara="1" rIns="91425" wrap="square" tIns="45700">
            <a:spAutoFit/>
          </a:bodyPr>
          <a:lstStyle/>
          <a:p>
            <a:pPr indent="-228600" lvl="0" marL="228600" marR="0" rtl="0" algn="just">
              <a:lnSpc>
                <a:spcPct val="115000"/>
              </a:lnSpc>
              <a:spcBef>
                <a:spcPts val="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1.	Provides strong leadership for the development of Missouri University of Science and Technology</a:t>
            </a:r>
            <a:endParaRPr b="0" i="0" sz="1800" u="none" cap="none" strike="noStrike">
              <a:solidFill>
                <a:srgbClr val="002060"/>
              </a:solidFill>
              <a:latin typeface="Calibri"/>
              <a:ea typeface="Calibri"/>
              <a:cs typeface="Calibri"/>
              <a:sym typeface="Calibri"/>
            </a:endParaRPr>
          </a:p>
          <a:p>
            <a:pPr indent="-342900" lvl="1" marL="800100" marR="0" rtl="0" algn="just">
              <a:lnSpc>
                <a:spcPct val="115000"/>
              </a:lnSpc>
              <a:spcBef>
                <a:spcPts val="100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provides leadership to all areas of the university</a:t>
            </a:r>
            <a:endParaRPr b="0" i="0" sz="1800" u="none" cap="none" strike="noStrike">
              <a:solidFill>
                <a:srgbClr val="002060"/>
              </a:solidFill>
              <a:latin typeface="Calibri"/>
              <a:ea typeface="Calibri"/>
              <a:cs typeface="Calibri"/>
              <a:sym typeface="Calibri"/>
            </a:endParaRPr>
          </a:p>
          <a:p>
            <a:pPr indent="-342900" lvl="1" marL="800100" marR="0" rtl="0" algn="just">
              <a:lnSpc>
                <a:spcPct val="115000"/>
              </a:lnSpc>
              <a:spcBef>
                <a:spcPts val="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encourages balance between the research, teaching and service missions of the university</a:t>
            </a:r>
            <a:endParaRPr b="0" i="0" sz="1800" u="none" cap="none" strike="noStrike">
              <a:solidFill>
                <a:srgbClr val="002060"/>
              </a:solidFill>
              <a:latin typeface="Calibri"/>
              <a:ea typeface="Calibri"/>
              <a:cs typeface="Calibri"/>
              <a:sym typeface="Calibri"/>
            </a:endParaRPr>
          </a:p>
          <a:p>
            <a:pPr indent="-342900" lvl="1" marL="800100" marR="0" rtl="0" algn="just">
              <a:lnSpc>
                <a:spcPct val="115000"/>
              </a:lnSpc>
              <a:spcBef>
                <a:spcPts val="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recruits and retains talented faculty, students, and staff</a:t>
            </a:r>
            <a:endParaRPr b="0" i="0" sz="1800" u="none" cap="none" strike="noStrike">
              <a:solidFill>
                <a:srgbClr val="002060"/>
              </a:solidFill>
              <a:latin typeface="Calibri"/>
              <a:ea typeface="Calibri"/>
              <a:cs typeface="Calibri"/>
              <a:sym typeface="Calibri"/>
            </a:endParaRPr>
          </a:p>
          <a:p>
            <a:pPr indent="-342900" lvl="1" marL="800100" marR="0" rtl="0" algn="l">
              <a:lnSpc>
                <a:spcPct val="115000"/>
              </a:lnSpc>
              <a:spcBef>
                <a:spcPts val="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promotes philanthropy to benefit all parts of the university</a:t>
            </a:r>
            <a:endParaRPr b="0" i="0" sz="1800" u="none" cap="none" strike="noStrike">
              <a:solidFill>
                <a:srgbClr val="002060"/>
              </a:solidFill>
              <a:latin typeface="Calibri"/>
              <a:ea typeface="Calibri"/>
              <a:cs typeface="Calibri"/>
              <a:sym typeface="Calibri"/>
            </a:endParaRPr>
          </a:p>
          <a:p>
            <a:pPr indent="-342900" lvl="1" marL="800100" marR="0" rtl="0" algn="l">
              <a:lnSpc>
                <a:spcPct val="115000"/>
              </a:lnSpc>
              <a:spcBef>
                <a:spcPts val="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develops relationships with government entities, including local, state, and federal</a:t>
            </a:r>
            <a:endParaRPr b="0" i="0" sz="1800" u="none" cap="none" strike="noStrike">
              <a:solidFill>
                <a:srgbClr val="00206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 </a:t>
            </a:r>
            <a:endParaRPr b="0" i="0" sz="1800" u="none" cap="none" strike="noStrike">
              <a:solidFill>
                <a:srgbClr val="002060"/>
              </a:solidFill>
              <a:latin typeface="Calibri"/>
              <a:ea typeface="Calibri"/>
              <a:cs typeface="Calibri"/>
              <a:sym typeface="Calibri"/>
            </a:endParaRPr>
          </a:p>
          <a:p>
            <a:pPr indent="0" lvl="0" marL="228600" marR="0" rtl="0" algn="just">
              <a:lnSpc>
                <a:spcPct val="115000"/>
              </a:lnSpc>
              <a:spcBef>
                <a:spcPts val="0"/>
              </a:spcBef>
              <a:spcAft>
                <a:spcPts val="0"/>
              </a:spcAft>
              <a:buClr>
                <a:srgbClr val="000000"/>
              </a:buClr>
              <a:buSzPts val="1400"/>
              <a:buFont typeface="Arial"/>
              <a:buNone/>
            </a:pPr>
            <a:r>
              <a:rPr b="0" i="1" lang="en" sz="1400" u="none" cap="none" strike="noStrike">
                <a:solidFill>
                  <a:srgbClr val="002060"/>
                </a:solidFill>
                <a:latin typeface="Arial"/>
                <a:ea typeface="Arial"/>
                <a:cs typeface="Arial"/>
                <a:sym typeface="Arial"/>
              </a:rPr>
              <a:t>Scale:   Strongly Agree, Agree, Disagree, Strongly Disagree, Insufficient Information/Unsure</a:t>
            </a:r>
            <a:endParaRPr b="0" i="0" sz="1400" u="none" cap="none" strike="noStrike">
              <a:solidFill>
                <a:srgbClr val="00206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9"/>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
        <p:nvSpPr>
          <p:cNvPr id="487" name="Google Shape;487;p69"/>
          <p:cNvSpPr txBox="1"/>
          <p:nvPr/>
        </p:nvSpPr>
        <p:spPr>
          <a:xfrm>
            <a:off x="1928110" y="2006318"/>
            <a:ext cx="8468300" cy="3891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09E2F"/>
              </a:buClr>
              <a:buSzPts val="2200"/>
              <a:buFont typeface="Merriweather Sans"/>
              <a:buChar char="&gt;"/>
            </a:pPr>
            <a:r>
              <a:rPr b="1" i="0" lang="en" sz="2200" u="none" cap="none" strike="noStrike">
                <a:solidFill>
                  <a:srgbClr val="509E2F"/>
                </a:solidFill>
                <a:latin typeface="Arial"/>
                <a:ea typeface="Arial"/>
                <a:cs typeface="Arial"/>
                <a:sym typeface="Arial"/>
              </a:rPr>
              <a:t>Questionnaire for Chancellor (contd.)</a:t>
            </a:r>
            <a:endParaRPr b="0" i="0" sz="2200" u="none" cap="none" strike="noStrike">
              <a:solidFill>
                <a:srgbClr val="151516"/>
              </a:solidFill>
              <a:latin typeface="Arial"/>
              <a:ea typeface="Arial"/>
              <a:cs typeface="Arial"/>
              <a:sym typeface="Arial"/>
            </a:endParaRPr>
          </a:p>
          <a:p>
            <a:pPr indent="-146050" lvl="1" marL="742950" marR="0" rtl="0" algn="l">
              <a:lnSpc>
                <a:spcPct val="100000"/>
              </a:lnSpc>
              <a:spcBef>
                <a:spcPts val="440"/>
              </a:spcBef>
              <a:spcAft>
                <a:spcPts val="0"/>
              </a:spcAft>
              <a:buClr>
                <a:srgbClr val="509E2F"/>
              </a:buClr>
              <a:buSzPts val="2200"/>
              <a:buFont typeface="Arial"/>
              <a:buNone/>
            </a:pPr>
            <a:r>
              <a:t/>
            </a:r>
            <a:endParaRPr b="0" i="0" sz="2200" u="none" cap="none" strike="noStrike">
              <a:solidFill>
                <a:srgbClr val="151516"/>
              </a:solidFill>
              <a:latin typeface="Arial"/>
              <a:ea typeface="Arial"/>
              <a:cs typeface="Arial"/>
              <a:sym typeface="Arial"/>
            </a:endParaRPr>
          </a:p>
        </p:txBody>
      </p:sp>
      <p:sp>
        <p:nvSpPr>
          <p:cNvPr id="488" name="Google Shape;488;p69"/>
          <p:cNvSpPr txBox="1"/>
          <p:nvPr/>
        </p:nvSpPr>
        <p:spPr>
          <a:xfrm>
            <a:off x="2335369" y="2619404"/>
            <a:ext cx="7907628" cy="2173352"/>
          </a:xfrm>
          <a:prstGeom prst="rect">
            <a:avLst/>
          </a:prstGeom>
          <a:noFill/>
          <a:ln>
            <a:noFill/>
          </a:ln>
        </p:spPr>
        <p:txBody>
          <a:bodyPr anchorCtr="0" anchor="t" bIns="45700" lIns="91425" spcFirstLastPara="1" rIns="91425" wrap="square" tIns="45700">
            <a:spAutoFit/>
          </a:bodyPr>
          <a:lstStyle/>
          <a:p>
            <a:pPr indent="-228600" lvl="0" marL="228600" marR="0" rtl="0" algn="just">
              <a:lnSpc>
                <a:spcPct val="115000"/>
              </a:lnSpc>
              <a:spcBef>
                <a:spcPts val="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2.	 Provides strong leadership that</a:t>
            </a:r>
            <a:endParaRPr b="0" i="0" sz="1800" u="none" cap="none" strike="noStrike">
              <a:solidFill>
                <a:srgbClr val="002060"/>
              </a:solidFill>
              <a:latin typeface="Calibri"/>
              <a:ea typeface="Calibri"/>
              <a:cs typeface="Calibri"/>
              <a:sym typeface="Calibri"/>
            </a:endParaRPr>
          </a:p>
          <a:p>
            <a:pPr indent="-342900" lvl="0" marL="342900" marR="0" rtl="0" algn="just">
              <a:lnSpc>
                <a:spcPct val="115000"/>
              </a:lnSpc>
              <a:spcBef>
                <a:spcPts val="100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enhances shared governance</a:t>
            </a:r>
            <a:endParaRPr b="0" i="0" sz="1800" u="none" cap="none" strike="noStrike">
              <a:solidFill>
                <a:srgbClr val="002060"/>
              </a:solidFill>
              <a:latin typeface="Calibri"/>
              <a:ea typeface="Calibri"/>
              <a:cs typeface="Calibri"/>
              <a:sym typeface="Calibri"/>
            </a:endParaRPr>
          </a:p>
          <a:p>
            <a:pPr indent="-342900" lvl="0" marL="342900" marR="0" rtl="0" algn="just">
              <a:lnSpc>
                <a:spcPct val="115000"/>
              </a:lnSpc>
              <a:spcBef>
                <a:spcPts val="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developed well thought out strategic goals</a:t>
            </a:r>
            <a:endParaRPr b="0" i="0" sz="1800" u="none" cap="none" strike="noStrike">
              <a:solidFill>
                <a:srgbClr val="002060"/>
              </a:solidFill>
              <a:latin typeface="Calibri"/>
              <a:ea typeface="Calibri"/>
              <a:cs typeface="Calibri"/>
              <a:sym typeface="Calibri"/>
            </a:endParaRPr>
          </a:p>
          <a:p>
            <a:pPr indent="-342900" lvl="0" marL="342900" marR="0" rtl="0" algn="just">
              <a:lnSpc>
                <a:spcPct val="115000"/>
              </a:lnSpc>
              <a:spcBef>
                <a:spcPts val="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enhances the development and success of all S&amp;T students</a:t>
            </a:r>
            <a:endParaRPr b="0" i="0" sz="1800" u="none" cap="none" strike="noStrike">
              <a:solidFill>
                <a:srgbClr val="002060"/>
              </a:solidFill>
              <a:latin typeface="Calibri"/>
              <a:ea typeface="Calibri"/>
              <a:cs typeface="Calibri"/>
              <a:sym typeface="Calibri"/>
            </a:endParaRPr>
          </a:p>
          <a:p>
            <a:pPr indent="-342900" lvl="0" marL="342900" marR="0" rtl="0" algn="just">
              <a:lnSpc>
                <a:spcPct val="115000"/>
              </a:lnSpc>
              <a:spcBef>
                <a:spcPts val="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enhances the development and success of all S&amp;T faculty   </a:t>
            </a:r>
            <a:endParaRPr b="0" i="0" sz="1800" u="none" cap="none" strike="noStrike">
              <a:solidFill>
                <a:srgbClr val="002060"/>
              </a:solidFill>
              <a:latin typeface="Calibri"/>
              <a:ea typeface="Calibri"/>
              <a:cs typeface="Calibri"/>
              <a:sym typeface="Calibri"/>
            </a:endParaRPr>
          </a:p>
          <a:p>
            <a:pPr indent="0" lvl="0" marL="228600" marR="0" rtl="0" algn="just">
              <a:lnSpc>
                <a:spcPct val="115000"/>
              </a:lnSpc>
              <a:spcBef>
                <a:spcPts val="1000"/>
              </a:spcBef>
              <a:spcAft>
                <a:spcPts val="0"/>
              </a:spcAft>
              <a:buClr>
                <a:srgbClr val="000000"/>
              </a:buClr>
              <a:buSzPts val="1400"/>
              <a:buFont typeface="Arial"/>
              <a:buNone/>
            </a:pPr>
            <a:r>
              <a:rPr b="0" i="1" lang="en" sz="1400" u="none" cap="none" strike="noStrike">
                <a:solidFill>
                  <a:srgbClr val="002060"/>
                </a:solidFill>
                <a:latin typeface="Arial"/>
                <a:ea typeface="Arial"/>
                <a:cs typeface="Arial"/>
                <a:sym typeface="Arial"/>
              </a:rPr>
              <a:t>Scale:   Strongly Agree, Agree, Disagree, Strongly Disagree, Insufficient Information/Unsure</a:t>
            </a:r>
            <a:endParaRPr b="0" i="0" sz="1400" u="none" cap="none" strike="noStrike">
              <a:solidFill>
                <a:srgbClr val="00206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0"/>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
        <p:nvSpPr>
          <p:cNvPr id="495" name="Google Shape;495;p70"/>
          <p:cNvSpPr txBox="1"/>
          <p:nvPr/>
        </p:nvSpPr>
        <p:spPr>
          <a:xfrm>
            <a:off x="1928110" y="2006318"/>
            <a:ext cx="8468300" cy="3891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09E2F"/>
              </a:buClr>
              <a:buSzPts val="2200"/>
              <a:buFont typeface="Merriweather Sans"/>
              <a:buChar char="&gt;"/>
            </a:pPr>
            <a:r>
              <a:rPr b="1" i="0" lang="en" sz="2200" u="none" cap="none" strike="noStrike">
                <a:solidFill>
                  <a:srgbClr val="509E2F"/>
                </a:solidFill>
                <a:latin typeface="Arial"/>
                <a:ea typeface="Arial"/>
                <a:cs typeface="Arial"/>
                <a:sym typeface="Arial"/>
              </a:rPr>
              <a:t>Questionnaire for Chancellor (contd.)</a:t>
            </a:r>
            <a:endParaRPr b="0" i="0" sz="2200" u="none" cap="none" strike="noStrike">
              <a:solidFill>
                <a:srgbClr val="151516"/>
              </a:solidFill>
              <a:latin typeface="Arial"/>
              <a:ea typeface="Arial"/>
              <a:cs typeface="Arial"/>
              <a:sym typeface="Arial"/>
            </a:endParaRPr>
          </a:p>
        </p:txBody>
      </p:sp>
      <p:sp>
        <p:nvSpPr>
          <p:cNvPr id="496" name="Google Shape;496;p70"/>
          <p:cNvSpPr txBox="1"/>
          <p:nvPr/>
        </p:nvSpPr>
        <p:spPr>
          <a:xfrm>
            <a:off x="2335369" y="2528171"/>
            <a:ext cx="7907628" cy="2173352"/>
          </a:xfrm>
          <a:prstGeom prst="rect">
            <a:avLst/>
          </a:prstGeom>
          <a:noFill/>
          <a:ln>
            <a:noFill/>
          </a:ln>
        </p:spPr>
        <p:txBody>
          <a:bodyPr anchorCtr="0" anchor="t" bIns="45700" lIns="91425" spcFirstLastPara="1" rIns="91425" wrap="square" tIns="45700">
            <a:spAutoFit/>
          </a:bodyPr>
          <a:lstStyle/>
          <a:p>
            <a:pPr indent="-228600" lvl="0" marL="228600" marR="0" rtl="0" algn="just">
              <a:lnSpc>
                <a:spcPct val="115000"/>
              </a:lnSpc>
              <a:spcBef>
                <a:spcPts val="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3.	Provides support for all areas of the university</a:t>
            </a:r>
            <a:endParaRPr b="0" i="0" sz="1800" u="none" cap="none" strike="noStrike">
              <a:solidFill>
                <a:srgbClr val="002060"/>
              </a:solidFill>
              <a:latin typeface="Calibri"/>
              <a:ea typeface="Calibri"/>
              <a:cs typeface="Calibri"/>
              <a:sym typeface="Calibri"/>
            </a:endParaRPr>
          </a:p>
          <a:p>
            <a:pPr indent="-342900" lvl="0" marL="342900" marR="0" rtl="0" algn="just">
              <a:lnSpc>
                <a:spcPct val="115000"/>
              </a:lnSpc>
              <a:spcBef>
                <a:spcPts val="100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seeks out opinions of campus members, including faculty, staff, and students </a:t>
            </a:r>
            <a:endParaRPr b="0" i="0" sz="1800" u="none" cap="none" strike="noStrike">
              <a:solidFill>
                <a:srgbClr val="002060"/>
              </a:solidFill>
              <a:latin typeface="Calibri"/>
              <a:ea typeface="Calibri"/>
              <a:cs typeface="Calibri"/>
              <a:sym typeface="Calibri"/>
            </a:endParaRPr>
          </a:p>
          <a:p>
            <a:pPr indent="-342900" lvl="0" marL="342900" marR="0" rtl="0" algn="just">
              <a:lnSpc>
                <a:spcPct val="115000"/>
              </a:lnSpc>
              <a:spcBef>
                <a:spcPts val="0"/>
              </a:spcBef>
              <a:spcAft>
                <a:spcPts val="0"/>
              </a:spcAft>
              <a:buClr>
                <a:srgbClr val="002060"/>
              </a:buClr>
              <a:buSzPts val="1800"/>
              <a:buFont typeface="Noto Sans Symbols"/>
              <a:buChar char="∙"/>
            </a:pPr>
            <a:r>
              <a:rPr b="0" i="0" lang="en" sz="1800" u="none" cap="none" strike="noStrike">
                <a:solidFill>
                  <a:srgbClr val="002060"/>
                </a:solidFill>
                <a:latin typeface="Arial"/>
                <a:ea typeface="Arial"/>
                <a:cs typeface="Arial"/>
                <a:sym typeface="Arial"/>
              </a:rPr>
              <a:t>Effectively develops relationships with diverse stakeholders and alumni for financial advantages, as well as the enhancement of the campus</a:t>
            </a:r>
            <a:endParaRPr b="0" i="0" sz="1800" u="none" cap="none" strike="noStrike">
              <a:solidFill>
                <a:srgbClr val="002060"/>
              </a:solidFill>
              <a:latin typeface="Calibri"/>
              <a:ea typeface="Calibri"/>
              <a:cs typeface="Calibri"/>
              <a:sym typeface="Calibri"/>
            </a:endParaRPr>
          </a:p>
          <a:p>
            <a:pPr indent="0" lvl="0" marL="228600" marR="0" rtl="0" algn="just">
              <a:lnSpc>
                <a:spcPct val="115000"/>
              </a:lnSpc>
              <a:spcBef>
                <a:spcPts val="1000"/>
              </a:spcBef>
              <a:spcAft>
                <a:spcPts val="0"/>
              </a:spcAft>
              <a:buClr>
                <a:srgbClr val="000000"/>
              </a:buClr>
              <a:buSzPts val="1400"/>
              <a:buFont typeface="Arial"/>
              <a:buNone/>
            </a:pPr>
            <a:r>
              <a:rPr b="0" i="1" lang="en" sz="1400" u="none" cap="none" strike="noStrike">
                <a:solidFill>
                  <a:srgbClr val="002060"/>
                </a:solidFill>
                <a:latin typeface="Arial"/>
                <a:ea typeface="Arial"/>
                <a:cs typeface="Arial"/>
                <a:sym typeface="Arial"/>
              </a:rPr>
              <a:t>Scale:   Strongly Agree, Agree, Disagree, Strongly Disagree, Insufficient Information/Unsure</a:t>
            </a:r>
            <a:endParaRPr b="0" i="0" sz="1400" u="none" cap="none" strike="noStrike">
              <a:solidFill>
                <a:srgbClr val="002060"/>
              </a:solidFill>
              <a:latin typeface="Calibri"/>
              <a:ea typeface="Calibri"/>
              <a:cs typeface="Calibri"/>
              <a:sym typeface="Calibri"/>
            </a:endParaRPr>
          </a:p>
        </p:txBody>
      </p:sp>
      <p:sp>
        <p:nvSpPr>
          <p:cNvPr id="497" name="Google Shape;497;p70"/>
          <p:cNvSpPr txBox="1"/>
          <p:nvPr/>
        </p:nvSpPr>
        <p:spPr>
          <a:xfrm>
            <a:off x="2335369" y="4834225"/>
            <a:ext cx="7907628" cy="155478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0" i="0" lang="en" sz="1800" u="sng" cap="none" strike="noStrike">
                <a:solidFill>
                  <a:srgbClr val="002060"/>
                </a:solidFill>
                <a:latin typeface="Arial"/>
                <a:ea typeface="Arial"/>
                <a:cs typeface="Arial"/>
                <a:sym typeface="Arial"/>
              </a:rPr>
              <a:t>Overall Assessment</a:t>
            </a:r>
            <a:endParaRPr b="0" i="0" sz="1800" u="none" cap="none" strike="noStrike">
              <a:solidFill>
                <a:srgbClr val="002060"/>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Chancellor Mohammad Dehghani should be retained in the position as Chancellor of Missouri University of Science and Technology.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Arial"/>
                <a:ea typeface="Arial"/>
                <a:cs typeface="Arial"/>
                <a:sym typeface="Arial"/>
              </a:rPr>
              <a:t> </a:t>
            </a:r>
            <a:r>
              <a:rPr b="0" i="0" lang="en" sz="1800" u="none" cap="none" strike="noStrike">
                <a:solidFill>
                  <a:srgbClr val="002060"/>
                </a:solidFill>
                <a:latin typeface="Arial"/>
                <a:ea typeface="Arial"/>
                <a:cs typeface="Arial"/>
                <a:sym typeface="Arial"/>
              </a:rPr>
              <a:t>Yes                     </a:t>
            </a:r>
            <a:r>
              <a:rPr b="0" i="0" lang="en" sz="1800" u="none" cap="none" strike="noStrike">
                <a:solidFill>
                  <a:srgbClr val="33006F"/>
                </a:solidFill>
                <a:latin typeface="Arial"/>
                <a:ea typeface="Arial"/>
                <a:cs typeface="Arial"/>
                <a:sym typeface="Arial"/>
              </a:rPr>
              <a:t></a:t>
            </a:r>
            <a:r>
              <a:rPr b="0" i="0" lang="en" sz="1800" u="none" cap="none" strike="noStrike">
                <a:solidFill>
                  <a:srgbClr val="002060"/>
                </a:solidFill>
                <a:latin typeface="Arial"/>
                <a:ea typeface="Arial"/>
                <a:cs typeface="Arial"/>
                <a:sym typeface="Arial"/>
              </a:rPr>
              <a:t>  No</a:t>
            </a:r>
            <a:endParaRPr b="0" i="0" sz="1800" u="none" cap="none" strike="noStrike">
              <a:solidFill>
                <a:srgbClr val="00206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1"/>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
        <p:nvSpPr>
          <p:cNvPr id="504" name="Google Shape;504;p11"/>
          <p:cNvSpPr txBox="1"/>
          <p:nvPr/>
        </p:nvSpPr>
        <p:spPr>
          <a:xfrm>
            <a:off x="1928110" y="2006318"/>
            <a:ext cx="8468300" cy="3891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09E2F"/>
              </a:buClr>
              <a:buSzPts val="2200"/>
              <a:buFont typeface="Merriweather Sans"/>
              <a:buChar char="&gt;"/>
            </a:pPr>
            <a:r>
              <a:rPr b="1" i="0" lang="en" sz="2200" u="none" cap="none" strike="noStrike">
                <a:solidFill>
                  <a:srgbClr val="509E2F"/>
                </a:solidFill>
                <a:latin typeface="Arial"/>
                <a:ea typeface="Arial"/>
                <a:cs typeface="Arial"/>
                <a:sym typeface="Arial"/>
              </a:rPr>
              <a:t>Questionnaire for Vice-Chancellor – Student Affairs</a:t>
            </a:r>
            <a:endParaRPr b="0" i="0" sz="2200" u="none" cap="none" strike="noStrike">
              <a:solidFill>
                <a:srgbClr val="151516"/>
              </a:solidFill>
              <a:latin typeface="Arial"/>
              <a:ea typeface="Arial"/>
              <a:cs typeface="Arial"/>
              <a:sym typeface="Arial"/>
            </a:endParaRPr>
          </a:p>
          <a:p>
            <a:pPr indent="-146050" lvl="1" marL="742950" marR="0" rtl="0" algn="l">
              <a:lnSpc>
                <a:spcPct val="100000"/>
              </a:lnSpc>
              <a:spcBef>
                <a:spcPts val="440"/>
              </a:spcBef>
              <a:spcAft>
                <a:spcPts val="0"/>
              </a:spcAft>
              <a:buClr>
                <a:srgbClr val="509E2F"/>
              </a:buClr>
              <a:buSzPts val="2200"/>
              <a:buFont typeface="Arial"/>
              <a:buNone/>
            </a:pPr>
            <a:r>
              <a:t/>
            </a:r>
            <a:endParaRPr b="0" i="0" sz="2200" u="none" cap="none" strike="noStrike">
              <a:solidFill>
                <a:srgbClr val="151516"/>
              </a:solidFill>
              <a:latin typeface="Arial"/>
              <a:ea typeface="Arial"/>
              <a:cs typeface="Arial"/>
              <a:sym typeface="Arial"/>
            </a:endParaRPr>
          </a:p>
        </p:txBody>
      </p:sp>
      <p:sp>
        <p:nvSpPr>
          <p:cNvPr id="505" name="Google Shape;505;p11"/>
          <p:cNvSpPr txBox="1"/>
          <p:nvPr/>
        </p:nvSpPr>
        <p:spPr>
          <a:xfrm>
            <a:off x="2335369" y="2619404"/>
            <a:ext cx="7907628" cy="287251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5000"/>
              </a:lnSpc>
              <a:spcBef>
                <a:spcPts val="0"/>
              </a:spcBef>
              <a:spcAft>
                <a:spcPts val="0"/>
              </a:spcAft>
              <a:buClr>
                <a:srgbClr val="002060"/>
              </a:buClr>
              <a:buSzPts val="1800"/>
              <a:buFont typeface="Calibri"/>
              <a:buAutoNum type="arabicPeriod"/>
            </a:pPr>
            <a:r>
              <a:rPr b="0" i="0" lang="en" sz="1800" u="none" cap="none" strike="noStrike">
                <a:solidFill>
                  <a:srgbClr val="002060"/>
                </a:solidFill>
                <a:latin typeface="Arial"/>
                <a:ea typeface="Arial"/>
                <a:cs typeface="Arial"/>
                <a:sym typeface="Arial"/>
              </a:rPr>
              <a:t>Provides effective leadership and support programs, services, and initiatives delivered by the Office of Student Affairs that includes: </a:t>
            </a:r>
            <a:endParaRPr b="0" i="0" sz="1800" u="none" cap="none" strike="noStrike">
              <a:solidFill>
                <a:srgbClr val="002060"/>
              </a:solidFill>
              <a:latin typeface="Calibri"/>
              <a:ea typeface="Calibri"/>
              <a:cs typeface="Calibri"/>
              <a:sym typeface="Calibri"/>
            </a:endParaRPr>
          </a:p>
          <a:p>
            <a:pPr indent="-285750" lvl="1" marL="742950" marR="0" rtl="0" algn="just">
              <a:lnSpc>
                <a:spcPct val="115000"/>
              </a:lnSpc>
              <a:spcBef>
                <a:spcPts val="0"/>
              </a:spcBef>
              <a:spcAft>
                <a:spcPts val="0"/>
              </a:spcAft>
              <a:buClr>
                <a:srgbClr val="002060"/>
              </a:buClr>
              <a:buSzPts val="1800"/>
              <a:buFont typeface="Arial"/>
              <a:buChar char="•"/>
            </a:pPr>
            <a:r>
              <a:rPr b="0" i="0" lang="en" sz="1800" u="none" cap="none" strike="noStrike">
                <a:solidFill>
                  <a:srgbClr val="002060"/>
                </a:solidFill>
                <a:latin typeface="Arial"/>
                <a:ea typeface="Arial"/>
                <a:cs typeface="Arial"/>
                <a:sym typeface="Arial"/>
              </a:rPr>
              <a:t>Athletics and Recreation</a:t>
            </a:r>
            <a:endParaRPr b="0" i="0" sz="1800" u="none" cap="none" strike="noStrike">
              <a:solidFill>
                <a:srgbClr val="002060"/>
              </a:solidFill>
              <a:latin typeface="Calibri"/>
              <a:ea typeface="Calibri"/>
              <a:cs typeface="Calibri"/>
              <a:sym typeface="Calibri"/>
            </a:endParaRPr>
          </a:p>
          <a:p>
            <a:pPr indent="-285750" lvl="1" marL="742950" marR="0" rtl="0" algn="just">
              <a:lnSpc>
                <a:spcPct val="115000"/>
              </a:lnSpc>
              <a:spcBef>
                <a:spcPts val="0"/>
              </a:spcBef>
              <a:spcAft>
                <a:spcPts val="0"/>
              </a:spcAft>
              <a:buClr>
                <a:srgbClr val="002060"/>
              </a:buClr>
              <a:buSzPts val="1800"/>
              <a:buFont typeface="Arial"/>
              <a:buChar char="•"/>
            </a:pPr>
            <a:r>
              <a:rPr b="0" i="0" lang="en" sz="1800" u="none" cap="none" strike="noStrike">
                <a:solidFill>
                  <a:srgbClr val="002060"/>
                </a:solidFill>
                <a:latin typeface="Arial"/>
                <a:ea typeface="Arial"/>
                <a:cs typeface="Arial"/>
                <a:sym typeface="Arial"/>
              </a:rPr>
              <a:t>Career Opportunities and Employer Relations (COER)</a:t>
            </a:r>
            <a:endParaRPr b="0" i="0" sz="1800" u="none" cap="none" strike="noStrike">
              <a:solidFill>
                <a:srgbClr val="002060"/>
              </a:solidFill>
              <a:latin typeface="Calibri"/>
              <a:ea typeface="Calibri"/>
              <a:cs typeface="Calibri"/>
              <a:sym typeface="Calibri"/>
            </a:endParaRPr>
          </a:p>
          <a:p>
            <a:pPr indent="-285750" lvl="1" marL="742950" marR="0" rtl="0" algn="just">
              <a:lnSpc>
                <a:spcPct val="115000"/>
              </a:lnSpc>
              <a:spcBef>
                <a:spcPts val="0"/>
              </a:spcBef>
              <a:spcAft>
                <a:spcPts val="0"/>
              </a:spcAft>
              <a:buClr>
                <a:srgbClr val="002060"/>
              </a:buClr>
              <a:buSzPts val="1800"/>
              <a:buFont typeface="Arial"/>
              <a:buChar char="•"/>
            </a:pPr>
            <a:r>
              <a:rPr b="0" i="0" lang="en" sz="1800" u="none" cap="none" strike="noStrike">
                <a:solidFill>
                  <a:srgbClr val="002060"/>
                </a:solidFill>
                <a:latin typeface="Arial"/>
                <a:ea typeface="Arial"/>
                <a:cs typeface="Arial"/>
                <a:sym typeface="Arial"/>
              </a:rPr>
              <a:t>Havener and Hospitality Services (incl. dining services, bookstore)</a:t>
            </a:r>
            <a:endParaRPr/>
          </a:p>
          <a:p>
            <a:pPr indent="-285750" lvl="1" marL="742950" marR="0" rtl="0" algn="just">
              <a:lnSpc>
                <a:spcPct val="115000"/>
              </a:lnSpc>
              <a:spcBef>
                <a:spcPts val="0"/>
              </a:spcBef>
              <a:spcAft>
                <a:spcPts val="0"/>
              </a:spcAft>
              <a:buClr>
                <a:srgbClr val="002060"/>
              </a:buClr>
              <a:buSzPts val="1800"/>
              <a:buFont typeface="Arial"/>
              <a:buChar char="•"/>
            </a:pPr>
            <a:r>
              <a:rPr b="0" i="0" lang="en" sz="1800" u="none" cap="none" strike="noStrike">
                <a:solidFill>
                  <a:srgbClr val="002060"/>
                </a:solidFill>
                <a:latin typeface="Arial"/>
                <a:ea typeface="Arial"/>
                <a:cs typeface="Arial"/>
                <a:sym typeface="Arial"/>
              </a:rPr>
              <a:t>Residential Life</a:t>
            </a:r>
            <a:endParaRPr/>
          </a:p>
          <a:p>
            <a:pPr indent="-285750" lvl="1" marL="742950" marR="0" rtl="0" algn="just">
              <a:lnSpc>
                <a:spcPct val="115000"/>
              </a:lnSpc>
              <a:spcBef>
                <a:spcPts val="0"/>
              </a:spcBef>
              <a:spcAft>
                <a:spcPts val="0"/>
              </a:spcAft>
              <a:buClr>
                <a:srgbClr val="002060"/>
              </a:buClr>
              <a:buSzPts val="1800"/>
              <a:buFont typeface="Arial"/>
              <a:buChar char="•"/>
            </a:pPr>
            <a:r>
              <a:rPr b="0" i="0" lang="en" sz="1800" u="none" cap="none" strike="noStrike">
                <a:solidFill>
                  <a:srgbClr val="002060"/>
                </a:solidFill>
                <a:latin typeface="Arial"/>
                <a:ea typeface="Arial"/>
                <a:cs typeface="Arial"/>
                <a:sym typeface="Arial"/>
              </a:rPr>
              <a:t>Student Accessibility and Testing</a:t>
            </a:r>
            <a:endParaRPr/>
          </a:p>
          <a:p>
            <a:pPr indent="-171450" lvl="1" marL="742950" marR="0" rtl="0" algn="just">
              <a:lnSpc>
                <a:spcPct val="115000"/>
              </a:lnSpc>
              <a:spcBef>
                <a:spcPts val="0"/>
              </a:spcBef>
              <a:spcAft>
                <a:spcPts val="0"/>
              </a:spcAft>
              <a:buClr>
                <a:srgbClr val="000000"/>
              </a:buClr>
              <a:buSzPts val="1800"/>
              <a:buFont typeface="Courier New"/>
              <a:buNone/>
            </a:pPr>
            <a:r>
              <a:t/>
            </a:r>
            <a:endParaRPr b="0" i="0" sz="1800" u="none" cap="none" strike="noStrike">
              <a:solidFill>
                <a:srgbClr val="002060"/>
              </a:solidFill>
              <a:latin typeface="Calibri"/>
              <a:ea typeface="Calibri"/>
              <a:cs typeface="Calibri"/>
              <a:sym typeface="Calibri"/>
            </a:endParaRPr>
          </a:p>
          <a:p>
            <a:pPr indent="0" lvl="0" marL="228600" marR="0" rtl="0" algn="just">
              <a:lnSpc>
                <a:spcPct val="115000"/>
              </a:lnSpc>
              <a:spcBef>
                <a:spcPts val="0"/>
              </a:spcBef>
              <a:spcAft>
                <a:spcPts val="0"/>
              </a:spcAft>
              <a:buNone/>
            </a:pPr>
            <a:r>
              <a:rPr b="0" i="1" lang="en" sz="1400" u="none" cap="none" strike="noStrike">
                <a:solidFill>
                  <a:srgbClr val="002060"/>
                </a:solidFill>
                <a:latin typeface="Arial"/>
                <a:ea typeface="Arial"/>
                <a:cs typeface="Arial"/>
                <a:sym typeface="Arial"/>
              </a:rPr>
              <a:t>Scale:   Strongly Agree, Agree, Disagree, Strongly Disagree, Insufficient Information/Unsure</a:t>
            </a:r>
            <a:endParaRPr b="0" i="0" sz="1400" u="none" cap="none" strike="noStrike">
              <a:solidFill>
                <a:srgbClr val="00206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8"/>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
        <p:nvSpPr>
          <p:cNvPr id="512" name="Google Shape;512;p18"/>
          <p:cNvSpPr txBox="1"/>
          <p:nvPr/>
        </p:nvSpPr>
        <p:spPr>
          <a:xfrm>
            <a:off x="1928110" y="2006318"/>
            <a:ext cx="8468300" cy="3891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09E2F"/>
              </a:buClr>
              <a:buSzPts val="2200"/>
              <a:buFont typeface="Merriweather Sans"/>
              <a:buChar char="&gt;"/>
            </a:pPr>
            <a:r>
              <a:rPr b="1" i="0" lang="en" sz="2200" u="none" cap="none" strike="noStrike">
                <a:solidFill>
                  <a:srgbClr val="509E2F"/>
                </a:solidFill>
                <a:latin typeface="Arial"/>
                <a:ea typeface="Arial"/>
                <a:cs typeface="Arial"/>
                <a:sym typeface="Arial"/>
              </a:rPr>
              <a:t>Questionnaire for Vice-Chancellor – Student Affairs (contd.)</a:t>
            </a:r>
            <a:endParaRPr b="0" i="0" sz="2200" u="none" cap="none" strike="noStrike">
              <a:solidFill>
                <a:srgbClr val="151516"/>
              </a:solidFill>
              <a:latin typeface="Arial"/>
              <a:ea typeface="Arial"/>
              <a:cs typeface="Arial"/>
              <a:sym typeface="Arial"/>
            </a:endParaRPr>
          </a:p>
          <a:p>
            <a:pPr indent="-146050" lvl="1" marL="742950" marR="0" rtl="0" algn="l">
              <a:lnSpc>
                <a:spcPct val="100000"/>
              </a:lnSpc>
              <a:spcBef>
                <a:spcPts val="440"/>
              </a:spcBef>
              <a:spcAft>
                <a:spcPts val="0"/>
              </a:spcAft>
              <a:buClr>
                <a:srgbClr val="509E2F"/>
              </a:buClr>
              <a:buSzPts val="2200"/>
              <a:buFont typeface="Arial"/>
              <a:buNone/>
            </a:pPr>
            <a:r>
              <a:t/>
            </a:r>
            <a:endParaRPr b="0" i="0" sz="2200" u="none" cap="none" strike="noStrike">
              <a:solidFill>
                <a:srgbClr val="151516"/>
              </a:solidFill>
              <a:latin typeface="Arial"/>
              <a:ea typeface="Arial"/>
              <a:cs typeface="Arial"/>
              <a:sym typeface="Arial"/>
            </a:endParaRPr>
          </a:p>
        </p:txBody>
      </p:sp>
      <p:sp>
        <p:nvSpPr>
          <p:cNvPr id="513" name="Google Shape;513;p18"/>
          <p:cNvSpPr txBox="1"/>
          <p:nvPr/>
        </p:nvSpPr>
        <p:spPr>
          <a:xfrm>
            <a:off x="2335369" y="2619404"/>
            <a:ext cx="7907628" cy="3191066"/>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5000"/>
              </a:lnSpc>
              <a:spcBef>
                <a:spcPts val="0"/>
              </a:spcBef>
              <a:spcAft>
                <a:spcPts val="0"/>
              </a:spcAft>
              <a:buClr>
                <a:srgbClr val="002060"/>
              </a:buClr>
              <a:buSzPts val="1800"/>
              <a:buFont typeface="Calibri"/>
              <a:buAutoNum type="arabicPeriod" startAt="2"/>
            </a:pPr>
            <a:r>
              <a:rPr b="0" i="0" lang="en" sz="1800" u="none" cap="none" strike="noStrike">
                <a:solidFill>
                  <a:srgbClr val="002060"/>
                </a:solidFill>
                <a:latin typeface="Arial"/>
                <a:ea typeface="Arial"/>
                <a:cs typeface="Arial"/>
                <a:sym typeface="Arial"/>
              </a:rPr>
              <a:t>Provides effective leadership (contd.): </a:t>
            </a:r>
            <a:endParaRPr b="0" i="0" sz="1800" u="none" cap="none" strike="noStrike">
              <a:solidFill>
                <a:srgbClr val="002060"/>
              </a:solidFill>
              <a:latin typeface="Calibri"/>
              <a:ea typeface="Calibri"/>
              <a:cs typeface="Calibri"/>
              <a:sym typeface="Calibri"/>
            </a:endParaRPr>
          </a:p>
          <a:p>
            <a:pPr indent="-285750" lvl="1" marL="742950" marR="0" rtl="0" algn="just">
              <a:lnSpc>
                <a:spcPct val="115000"/>
              </a:lnSpc>
              <a:spcBef>
                <a:spcPts val="0"/>
              </a:spcBef>
              <a:spcAft>
                <a:spcPts val="0"/>
              </a:spcAft>
              <a:buClr>
                <a:srgbClr val="002060"/>
              </a:buClr>
              <a:buSzPts val="1800"/>
              <a:buFont typeface="Arial"/>
              <a:buChar char="•"/>
            </a:pPr>
            <a:r>
              <a:rPr b="0" i="0" lang="en" sz="1800" u="none" cap="none" strike="noStrike">
                <a:solidFill>
                  <a:srgbClr val="002060"/>
                </a:solidFill>
                <a:latin typeface="Arial"/>
                <a:ea typeface="Arial"/>
                <a:cs typeface="Arial"/>
                <a:sym typeface="Arial"/>
              </a:rPr>
              <a:t>Student Health Services</a:t>
            </a:r>
            <a:endParaRPr/>
          </a:p>
          <a:p>
            <a:pPr indent="-285750" lvl="1" marL="742950" marR="0" rtl="0" algn="just">
              <a:lnSpc>
                <a:spcPct val="115000"/>
              </a:lnSpc>
              <a:spcBef>
                <a:spcPts val="0"/>
              </a:spcBef>
              <a:spcAft>
                <a:spcPts val="0"/>
              </a:spcAft>
              <a:buClr>
                <a:srgbClr val="002060"/>
              </a:buClr>
              <a:buSzPts val="1800"/>
              <a:buFont typeface="Arial"/>
              <a:buChar char="•"/>
            </a:pPr>
            <a:r>
              <a:rPr b="0" i="0" lang="en" sz="1800" u="none" cap="none" strike="noStrike">
                <a:solidFill>
                  <a:srgbClr val="002060"/>
                </a:solidFill>
                <a:latin typeface="Arial"/>
                <a:ea typeface="Arial"/>
                <a:cs typeface="Arial"/>
                <a:sym typeface="Arial"/>
              </a:rPr>
              <a:t>Student Involvement (incl. Leach Theatre &amp; student organizations)</a:t>
            </a:r>
            <a:endParaRPr/>
          </a:p>
          <a:p>
            <a:pPr indent="-285750" lvl="1" marL="742950" marR="0" rtl="0" algn="just">
              <a:lnSpc>
                <a:spcPct val="115000"/>
              </a:lnSpc>
              <a:spcBef>
                <a:spcPts val="0"/>
              </a:spcBef>
              <a:spcAft>
                <a:spcPts val="0"/>
              </a:spcAft>
              <a:buClr>
                <a:srgbClr val="002060"/>
              </a:buClr>
              <a:buSzPts val="1800"/>
              <a:buFont typeface="Arial"/>
              <a:buChar char="•"/>
            </a:pPr>
            <a:r>
              <a:rPr b="0" i="0" lang="en" sz="1800" u="none" cap="none" strike="noStrike">
                <a:solidFill>
                  <a:srgbClr val="002060"/>
                </a:solidFill>
                <a:latin typeface="Arial"/>
                <a:ea typeface="Arial"/>
                <a:cs typeface="Arial"/>
                <a:sym typeface="Arial"/>
              </a:rPr>
              <a:t>Student Support and Community Standards (care mgmt. &amp; conduct)</a:t>
            </a:r>
            <a:endParaRPr/>
          </a:p>
          <a:p>
            <a:pPr indent="-285750" lvl="1" marL="742950" marR="0" rtl="0" algn="just">
              <a:lnSpc>
                <a:spcPct val="115000"/>
              </a:lnSpc>
              <a:spcBef>
                <a:spcPts val="0"/>
              </a:spcBef>
              <a:spcAft>
                <a:spcPts val="0"/>
              </a:spcAft>
              <a:buClr>
                <a:srgbClr val="002060"/>
              </a:buClr>
              <a:buSzPts val="1800"/>
              <a:buFont typeface="Arial"/>
              <a:buChar char="•"/>
            </a:pPr>
            <a:r>
              <a:rPr b="0" i="0" lang="en" sz="1800" u="none" cap="none" strike="noStrike">
                <a:solidFill>
                  <a:srgbClr val="002060"/>
                </a:solidFill>
                <a:latin typeface="Arial"/>
                <a:ea typeface="Arial"/>
                <a:cs typeface="Arial"/>
                <a:sym typeface="Arial"/>
              </a:rPr>
              <a:t>Student Well-Being (incl. counseling services)</a:t>
            </a:r>
            <a:endParaRPr/>
          </a:p>
          <a:p>
            <a:pPr indent="-285750" lvl="1" marL="742950" marR="0" rtl="0" algn="just">
              <a:lnSpc>
                <a:spcPct val="115000"/>
              </a:lnSpc>
              <a:spcBef>
                <a:spcPts val="0"/>
              </a:spcBef>
              <a:spcAft>
                <a:spcPts val="0"/>
              </a:spcAft>
              <a:buClr>
                <a:srgbClr val="002060"/>
              </a:buClr>
              <a:buSzPts val="1800"/>
              <a:buFont typeface="Arial"/>
              <a:buChar char="•"/>
            </a:pPr>
            <a:r>
              <a:rPr b="0" i="0" lang="en" sz="1800" u="none" cap="none" strike="noStrike">
                <a:solidFill>
                  <a:srgbClr val="002060"/>
                </a:solidFill>
                <a:latin typeface="Arial"/>
                <a:ea typeface="Arial"/>
                <a:cs typeface="Arial"/>
                <a:sym typeface="Arial"/>
              </a:rPr>
              <a:t>Vice-Chancellor for Student Affairs Office(incl. Dean of Students, UCARE, Parent &amp; Family Relations, and the Career Development Council)</a:t>
            </a:r>
            <a:endParaRPr b="0" i="0" sz="1800" u="none" cap="none" strike="noStrike">
              <a:solidFill>
                <a:srgbClr val="002060"/>
              </a:solidFill>
              <a:latin typeface="Arial"/>
              <a:ea typeface="Arial"/>
              <a:cs typeface="Arial"/>
              <a:sym typeface="Arial"/>
            </a:endParaRPr>
          </a:p>
          <a:p>
            <a:pPr indent="-171450" lvl="1" marL="742950" marR="0" rtl="0" algn="just">
              <a:lnSpc>
                <a:spcPct val="115000"/>
              </a:lnSpc>
              <a:spcBef>
                <a:spcPts val="0"/>
              </a:spcBef>
              <a:spcAft>
                <a:spcPts val="0"/>
              </a:spcAft>
              <a:buClr>
                <a:srgbClr val="000000"/>
              </a:buClr>
              <a:buSzPts val="1800"/>
              <a:buFont typeface="Courier New"/>
              <a:buNone/>
            </a:pPr>
            <a:r>
              <a:t/>
            </a:r>
            <a:endParaRPr b="0" i="0" sz="1800" u="none" cap="none" strike="noStrike">
              <a:solidFill>
                <a:srgbClr val="002060"/>
              </a:solidFill>
              <a:latin typeface="Calibri"/>
              <a:ea typeface="Calibri"/>
              <a:cs typeface="Calibri"/>
              <a:sym typeface="Calibri"/>
            </a:endParaRPr>
          </a:p>
          <a:p>
            <a:pPr indent="0" lvl="0" marL="228600" marR="0" rtl="0" algn="just">
              <a:lnSpc>
                <a:spcPct val="115000"/>
              </a:lnSpc>
              <a:spcBef>
                <a:spcPts val="0"/>
              </a:spcBef>
              <a:spcAft>
                <a:spcPts val="0"/>
              </a:spcAft>
              <a:buNone/>
            </a:pPr>
            <a:r>
              <a:rPr b="0" i="1" lang="en" sz="1400" u="none" cap="none" strike="noStrike">
                <a:solidFill>
                  <a:srgbClr val="002060"/>
                </a:solidFill>
                <a:latin typeface="Arial"/>
                <a:ea typeface="Arial"/>
                <a:cs typeface="Arial"/>
                <a:sym typeface="Arial"/>
              </a:rPr>
              <a:t>Scale:   Strongly Agree, Agree, Disagree, Strongly Disagree, Insufficient Information/Unsure</a:t>
            </a:r>
            <a:endParaRPr b="0" i="0" sz="1400" u="none" cap="none" strike="noStrike">
              <a:solidFill>
                <a:srgbClr val="00206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8"/>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
        <p:nvSpPr>
          <p:cNvPr id="520" name="Google Shape;520;p28"/>
          <p:cNvSpPr txBox="1"/>
          <p:nvPr/>
        </p:nvSpPr>
        <p:spPr>
          <a:xfrm>
            <a:off x="1928110" y="2006318"/>
            <a:ext cx="8468300" cy="3891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09E2F"/>
              </a:buClr>
              <a:buSzPts val="2200"/>
              <a:buFont typeface="Merriweather Sans"/>
              <a:buChar char="&gt;"/>
            </a:pPr>
            <a:r>
              <a:rPr b="1" i="0" lang="en" sz="2200" u="none" cap="none" strike="noStrike">
                <a:solidFill>
                  <a:srgbClr val="509E2F"/>
                </a:solidFill>
                <a:latin typeface="Arial"/>
                <a:ea typeface="Arial"/>
                <a:cs typeface="Arial"/>
                <a:sym typeface="Arial"/>
              </a:rPr>
              <a:t>Questionnaire for Vice-Chancellor – Student Affairs (contd.)</a:t>
            </a:r>
            <a:endParaRPr b="0" i="0" sz="2200" u="none" cap="none" strike="noStrike">
              <a:solidFill>
                <a:srgbClr val="151516"/>
              </a:solidFill>
              <a:latin typeface="Arial"/>
              <a:ea typeface="Arial"/>
              <a:cs typeface="Arial"/>
              <a:sym typeface="Arial"/>
            </a:endParaRPr>
          </a:p>
        </p:txBody>
      </p:sp>
      <p:sp>
        <p:nvSpPr>
          <p:cNvPr id="521" name="Google Shape;521;p28"/>
          <p:cNvSpPr txBox="1"/>
          <p:nvPr/>
        </p:nvSpPr>
        <p:spPr>
          <a:xfrm>
            <a:off x="2335369" y="2528172"/>
            <a:ext cx="7907628" cy="2491901"/>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5000"/>
              </a:lnSpc>
              <a:spcBef>
                <a:spcPts val="0"/>
              </a:spcBef>
              <a:spcAft>
                <a:spcPts val="0"/>
              </a:spcAft>
              <a:buClr>
                <a:srgbClr val="002060"/>
              </a:buClr>
              <a:buSzPts val="1800"/>
              <a:buFont typeface="Calibri"/>
              <a:buAutoNum type="arabicPeriod" startAt="3"/>
            </a:pPr>
            <a:r>
              <a:rPr b="0" i="0" lang="en" sz="1800" u="none" cap="none" strike="noStrike">
                <a:solidFill>
                  <a:srgbClr val="002060"/>
                </a:solidFill>
                <a:latin typeface="Arial"/>
                <a:ea typeface="Arial"/>
                <a:cs typeface="Arial"/>
                <a:sym typeface="Arial"/>
              </a:rPr>
              <a:t>Establishes and maintains collaborative relationships with the academic units, college deans, students, staff, faculty, and external constituents to develop and promote initiatives to promote student access, retention, and success.</a:t>
            </a:r>
            <a:endParaRPr/>
          </a:p>
          <a:p>
            <a:pPr indent="-342900" lvl="0" marL="342900" marR="0" rtl="0" algn="just">
              <a:lnSpc>
                <a:spcPct val="115000"/>
              </a:lnSpc>
              <a:spcBef>
                <a:spcPts val="1000"/>
              </a:spcBef>
              <a:spcAft>
                <a:spcPts val="0"/>
              </a:spcAft>
              <a:buClr>
                <a:srgbClr val="002060"/>
              </a:buClr>
              <a:buSzPts val="1800"/>
              <a:buFont typeface="Calibri"/>
              <a:buAutoNum type="arabicPeriod" startAt="3"/>
            </a:pPr>
            <a:r>
              <a:rPr b="0" i="0" lang="en" sz="1800" u="none" cap="none" strike="noStrike">
                <a:solidFill>
                  <a:srgbClr val="002060"/>
                </a:solidFill>
                <a:latin typeface="Arial"/>
                <a:ea typeface="Arial"/>
                <a:cs typeface="Arial"/>
                <a:sym typeface="Arial"/>
              </a:rPr>
              <a:t>Effectively ensures compliance with policies, procedures, and regulations related to student success.</a:t>
            </a:r>
            <a:endParaRPr b="0" i="0" sz="1800" u="none" cap="none" strike="noStrike">
              <a:solidFill>
                <a:srgbClr val="002060"/>
              </a:solidFill>
              <a:latin typeface="Calibri"/>
              <a:ea typeface="Calibri"/>
              <a:cs typeface="Calibri"/>
              <a:sym typeface="Calibri"/>
            </a:endParaRPr>
          </a:p>
          <a:p>
            <a:pPr indent="0" lvl="0" marL="457200" marR="0" rtl="0" algn="just">
              <a:lnSpc>
                <a:spcPct val="115000"/>
              </a:lnSpc>
              <a:spcBef>
                <a:spcPts val="1000"/>
              </a:spcBef>
              <a:spcAft>
                <a:spcPts val="0"/>
              </a:spcAft>
              <a:buNone/>
            </a:pPr>
            <a:r>
              <a:rPr b="0" i="1" lang="en" sz="1400" u="none" cap="none" strike="noStrike">
                <a:solidFill>
                  <a:srgbClr val="002060"/>
                </a:solidFill>
                <a:latin typeface="Arial"/>
                <a:ea typeface="Arial"/>
                <a:cs typeface="Arial"/>
                <a:sym typeface="Arial"/>
              </a:rPr>
              <a:t>Scale:   Strongly Agree, Agree, Disagree, Strongly Disagree, Insufficient Information/Unsure</a:t>
            </a:r>
            <a:endParaRPr b="0" i="0" sz="1400" u="none" cap="none" strike="noStrike">
              <a:solidFill>
                <a:srgbClr val="00206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7"/>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
        <p:nvSpPr>
          <p:cNvPr id="528" name="Google Shape;528;p77"/>
          <p:cNvSpPr txBox="1"/>
          <p:nvPr/>
        </p:nvSpPr>
        <p:spPr>
          <a:xfrm>
            <a:off x="1928110" y="2006318"/>
            <a:ext cx="8468300" cy="3891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09E2F"/>
              </a:buClr>
              <a:buSzPts val="2200"/>
              <a:buFont typeface="Merriweather Sans"/>
              <a:buChar char="&gt;"/>
            </a:pPr>
            <a:r>
              <a:rPr b="1" i="0" lang="en" sz="2200" u="none" cap="none" strike="noStrike">
                <a:solidFill>
                  <a:srgbClr val="509E2F"/>
                </a:solidFill>
                <a:latin typeface="Arial"/>
                <a:ea typeface="Arial"/>
                <a:cs typeface="Arial"/>
                <a:sym typeface="Arial"/>
              </a:rPr>
              <a:t>Questionnaire for Associate Provost for Faculty Affairs</a:t>
            </a:r>
            <a:endParaRPr b="0" i="0" sz="2200" u="none" cap="none" strike="noStrike">
              <a:solidFill>
                <a:srgbClr val="151516"/>
              </a:solidFill>
              <a:latin typeface="Arial"/>
              <a:ea typeface="Arial"/>
              <a:cs typeface="Arial"/>
              <a:sym typeface="Arial"/>
            </a:endParaRPr>
          </a:p>
          <a:p>
            <a:pPr indent="-146050" lvl="1" marL="742950" marR="0" rtl="0" algn="l">
              <a:lnSpc>
                <a:spcPct val="100000"/>
              </a:lnSpc>
              <a:spcBef>
                <a:spcPts val="440"/>
              </a:spcBef>
              <a:spcAft>
                <a:spcPts val="0"/>
              </a:spcAft>
              <a:buClr>
                <a:srgbClr val="509E2F"/>
              </a:buClr>
              <a:buSzPts val="2200"/>
              <a:buFont typeface="Arial"/>
              <a:buNone/>
            </a:pPr>
            <a:r>
              <a:t/>
            </a:r>
            <a:endParaRPr b="0" i="0" sz="2200" u="none" cap="none" strike="noStrike">
              <a:solidFill>
                <a:srgbClr val="151516"/>
              </a:solidFill>
              <a:latin typeface="Arial"/>
              <a:ea typeface="Arial"/>
              <a:cs typeface="Arial"/>
              <a:sym typeface="Arial"/>
            </a:endParaRPr>
          </a:p>
        </p:txBody>
      </p:sp>
      <p:sp>
        <p:nvSpPr>
          <p:cNvPr id="529" name="Google Shape;529;p77"/>
          <p:cNvSpPr txBox="1"/>
          <p:nvPr/>
        </p:nvSpPr>
        <p:spPr>
          <a:xfrm>
            <a:off x="2335369" y="2619405"/>
            <a:ext cx="7907628" cy="3509615"/>
          </a:xfrm>
          <a:prstGeom prst="rect">
            <a:avLst/>
          </a:prstGeom>
          <a:noFill/>
          <a:ln>
            <a:noFill/>
          </a:ln>
        </p:spPr>
        <p:txBody>
          <a:bodyPr anchorCtr="0" anchor="t" bIns="45700" lIns="91425" spcFirstLastPara="1" rIns="91425" wrap="square" tIns="45700">
            <a:spAutoFit/>
          </a:bodyPr>
          <a:lstStyle/>
          <a:p>
            <a:pPr indent="-342900" lvl="0" marL="342900" marR="22860" rtl="0" algn="l">
              <a:lnSpc>
                <a:spcPct val="115000"/>
              </a:lnSpc>
              <a:spcBef>
                <a:spcPts val="0"/>
              </a:spcBef>
              <a:spcAft>
                <a:spcPts val="0"/>
              </a:spcAft>
              <a:buClr>
                <a:srgbClr val="002060"/>
              </a:buClr>
              <a:buSzPts val="1800"/>
              <a:buFont typeface="Calibri"/>
              <a:buAutoNum type="arabicPeriod"/>
            </a:pPr>
            <a:r>
              <a:rPr b="0" i="0" lang="en" sz="1800" u="none" cap="none" strike="noStrike">
                <a:solidFill>
                  <a:srgbClr val="002060"/>
                </a:solidFill>
                <a:latin typeface="Arial"/>
                <a:ea typeface="Arial"/>
                <a:cs typeface="Arial"/>
                <a:sym typeface="Arial"/>
              </a:rPr>
              <a:t>Effectively facilitates the campus TT/NTT faculty promotion and tenure process and procedures among constituents.</a:t>
            </a:r>
            <a:endParaRPr b="0" i="0" sz="1800" u="none" cap="none" strike="noStrike">
              <a:solidFill>
                <a:srgbClr val="002060"/>
              </a:solidFill>
              <a:latin typeface="Calibri"/>
              <a:ea typeface="Calibri"/>
              <a:cs typeface="Calibri"/>
              <a:sym typeface="Calibri"/>
            </a:endParaRPr>
          </a:p>
          <a:p>
            <a:pPr indent="0" lvl="0" marL="228600" marR="22860" rtl="0" algn="l">
              <a:lnSpc>
                <a:spcPct val="115000"/>
              </a:lnSpc>
              <a:spcBef>
                <a:spcPts val="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  </a:t>
            </a:r>
            <a:endParaRPr b="0" i="0" sz="1800" u="none" cap="none" strike="noStrike">
              <a:solidFill>
                <a:srgbClr val="002060"/>
              </a:solidFill>
              <a:latin typeface="Calibri"/>
              <a:ea typeface="Calibri"/>
              <a:cs typeface="Calibri"/>
              <a:sym typeface="Calibri"/>
            </a:endParaRPr>
          </a:p>
          <a:p>
            <a:pPr indent="-342900" lvl="0" marL="342900" marR="22860" rtl="0" algn="l">
              <a:lnSpc>
                <a:spcPct val="115000"/>
              </a:lnSpc>
              <a:spcBef>
                <a:spcPts val="0"/>
              </a:spcBef>
              <a:spcAft>
                <a:spcPts val="0"/>
              </a:spcAft>
              <a:buClr>
                <a:srgbClr val="002060"/>
              </a:buClr>
              <a:buSzPts val="1800"/>
              <a:buFont typeface="Calibri"/>
              <a:buAutoNum type="arabicPeriod" startAt="2"/>
            </a:pPr>
            <a:r>
              <a:rPr b="0" i="0" lang="en" sz="1800" u="none" cap="none" strike="noStrike">
                <a:solidFill>
                  <a:srgbClr val="002060"/>
                </a:solidFill>
                <a:latin typeface="Arial"/>
                <a:ea typeface="Arial"/>
                <a:cs typeface="Arial"/>
                <a:sym typeface="Arial"/>
              </a:rPr>
              <a:t>Effectively facilitates, coordinates, and manages faculty workload adjustments, myVITA, post-tenure review, and faculty inquiries.</a:t>
            </a:r>
            <a:endParaRPr b="0" i="0" sz="1800" u="none" cap="none" strike="noStrike">
              <a:solidFill>
                <a:srgbClr val="002060"/>
              </a:solidFill>
              <a:latin typeface="Calibri"/>
              <a:ea typeface="Calibri"/>
              <a:cs typeface="Calibri"/>
              <a:sym typeface="Calibri"/>
            </a:endParaRPr>
          </a:p>
          <a:p>
            <a:pPr indent="0" lvl="0" marL="228600" marR="22860" rtl="0" algn="l">
              <a:lnSpc>
                <a:spcPct val="115000"/>
              </a:lnSpc>
              <a:spcBef>
                <a:spcPts val="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 </a:t>
            </a:r>
            <a:r>
              <a:rPr b="0" i="1" lang="en" sz="1800" u="none" cap="none" strike="noStrike">
                <a:solidFill>
                  <a:srgbClr val="002060"/>
                </a:solidFill>
                <a:latin typeface="Arial"/>
                <a:ea typeface="Arial"/>
                <a:cs typeface="Arial"/>
                <a:sym typeface="Arial"/>
              </a:rPr>
              <a:t> </a:t>
            </a:r>
            <a:endParaRPr b="0" i="0" sz="1800" u="none" cap="none" strike="noStrike">
              <a:solidFill>
                <a:srgbClr val="002060"/>
              </a:solidFill>
              <a:latin typeface="Calibri"/>
              <a:ea typeface="Calibri"/>
              <a:cs typeface="Calibri"/>
              <a:sym typeface="Calibri"/>
            </a:endParaRPr>
          </a:p>
          <a:p>
            <a:pPr indent="-342900" lvl="0" marL="342900" marR="22860" rtl="0" algn="l">
              <a:lnSpc>
                <a:spcPct val="115000"/>
              </a:lnSpc>
              <a:spcBef>
                <a:spcPts val="0"/>
              </a:spcBef>
              <a:spcAft>
                <a:spcPts val="0"/>
              </a:spcAft>
              <a:buClr>
                <a:srgbClr val="002060"/>
              </a:buClr>
              <a:buSzPts val="1800"/>
              <a:buFont typeface="Calibri"/>
              <a:buAutoNum type="arabicPeriod" startAt="3"/>
            </a:pPr>
            <a:r>
              <a:rPr b="0" i="0" lang="en" sz="1800" u="none" cap="none" strike="noStrike">
                <a:solidFill>
                  <a:srgbClr val="002060"/>
                </a:solidFill>
                <a:latin typeface="Arial"/>
                <a:ea typeface="Arial"/>
                <a:cs typeface="Arial"/>
                <a:sym typeface="Arial"/>
              </a:rPr>
              <a:t>Effectively facilitates and coordinates processes of nomination, selection, and recognition of faculty external awards and Curators’ Distinguished Professors.</a:t>
            </a:r>
            <a:endParaRPr b="0" i="0" sz="1800" u="none" cap="none" strike="noStrike">
              <a:solidFill>
                <a:srgbClr val="002060"/>
              </a:solidFill>
              <a:latin typeface="Calibri"/>
              <a:ea typeface="Calibri"/>
              <a:cs typeface="Calibri"/>
              <a:sym typeface="Calibri"/>
            </a:endParaRPr>
          </a:p>
          <a:p>
            <a:pPr indent="0" lvl="0" marL="228600" marR="22860" rtl="0" algn="l">
              <a:lnSpc>
                <a:spcPct val="115000"/>
              </a:lnSpc>
              <a:spcBef>
                <a:spcPts val="0"/>
              </a:spcBef>
              <a:spcAft>
                <a:spcPts val="0"/>
              </a:spcAft>
              <a:buClr>
                <a:srgbClr val="000000"/>
              </a:buClr>
              <a:buSzPts val="1800"/>
              <a:buFont typeface="Arial"/>
              <a:buNone/>
            </a:pPr>
            <a:r>
              <a:rPr b="0" i="0" lang="en" sz="1800" u="none" cap="none" strike="noStrike">
                <a:solidFill>
                  <a:srgbClr val="33006F"/>
                </a:solidFill>
                <a:latin typeface="Arial"/>
                <a:ea typeface="Arial"/>
                <a:cs typeface="Arial"/>
                <a:sym typeface="Arial"/>
              </a:rPr>
              <a:t> </a:t>
            </a:r>
            <a:endParaRPr b="0" i="0" sz="1800" u="none" cap="none" strike="noStrike">
              <a:solidFill>
                <a:srgbClr val="33006F"/>
              </a:solidFill>
              <a:latin typeface="Calibri"/>
              <a:ea typeface="Calibri"/>
              <a:cs typeface="Calibri"/>
              <a:sym typeface="Calibri"/>
            </a:endParaRPr>
          </a:p>
          <a:p>
            <a:pPr indent="0" lvl="0" marL="228600" marR="0" rtl="0" algn="just">
              <a:lnSpc>
                <a:spcPct val="115000"/>
              </a:lnSpc>
              <a:spcBef>
                <a:spcPts val="0"/>
              </a:spcBef>
              <a:spcAft>
                <a:spcPts val="0"/>
              </a:spcAft>
              <a:buClr>
                <a:srgbClr val="000000"/>
              </a:buClr>
              <a:buSzPts val="1400"/>
              <a:buFont typeface="Arial"/>
              <a:buNone/>
            </a:pPr>
            <a:r>
              <a:rPr b="0" i="1" lang="en" sz="1400" u="none" cap="none" strike="noStrike">
                <a:solidFill>
                  <a:srgbClr val="002060"/>
                </a:solidFill>
                <a:latin typeface="Arial"/>
                <a:ea typeface="Arial"/>
                <a:cs typeface="Arial"/>
                <a:sym typeface="Arial"/>
              </a:rPr>
              <a:t>Scale:   Strongly Agree, Agree, Disagree, Strongly Disagree, Insufficient Information/Unsure</a:t>
            </a:r>
            <a:endParaRPr b="0" i="0" sz="1400" u="none" cap="none" strike="noStrike">
              <a:solidFill>
                <a:srgbClr val="00206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228600" lvl="0" marL="6350" rtl="0" algn="l">
              <a:lnSpc>
                <a:spcPct val="100000"/>
              </a:lnSpc>
              <a:spcBef>
                <a:spcPts val="0"/>
              </a:spcBef>
              <a:spcAft>
                <a:spcPts val="0"/>
              </a:spcAft>
              <a:buClr>
                <a:srgbClr val="003B49"/>
              </a:buClr>
              <a:buSzPts val="3600"/>
              <a:buFont typeface="Calibri"/>
              <a:buAutoNum type="romanUcPeriod"/>
            </a:pPr>
            <a:r>
              <a:rPr lang="en" sz="3600">
                <a:solidFill>
                  <a:srgbClr val="58A339"/>
                </a:solidFill>
                <a:latin typeface="Arial"/>
                <a:ea typeface="Arial"/>
                <a:cs typeface="Arial"/>
                <a:sym typeface="Arial"/>
              </a:rPr>
              <a:t> 	Call to Order and Roll Call</a:t>
            </a:r>
            <a:endParaRPr>
              <a:solidFill>
                <a:srgbClr val="58A339"/>
              </a:solidFill>
            </a:endParaRPr>
          </a:p>
          <a:p>
            <a:pPr indent="-6350" lvl="0" marL="6350"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D. Westenberg, Secretary</a:t>
            </a:r>
            <a:endParaRPr/>
          </a:p>
        </p:txBody>
      </p:sp>
      <p:sp>
        <p:nvSpPr>
          <p:cNvPr id="279" name="Google Shape;279;p4"/>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09E2F"/>
              </a:buClr>
              <a:buSzPts val="3600"/>
              <a:buNone/>
            </a:pPr>
            <a:r>
              <a:rPr lang="en" sz="3600">
                <a:solidFill>
                  <a:srgbClr val="58A339"/>
                </a:solidFill>
                <a:latin typeface="Arial"/>
                <a:ea typeface="Arial"/>
                <a:cs typeface="Arial"/>
                <a:sym typeface="Arial"/>
              </a:rPr>
              <a:t>Agenda</a:t>
            </a:r>
            <a:endParaRPr>
              <a:solidFill>
                <a:srgbClr val="58A33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8"/>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
        <p:nvSpPr>
          <p:cNvPr id="536" name="Google Shape;536;p78"/>
          <p:cNvSpPr txBox="1"/>
          <p:nvPr/>
        </p:nvSpPr>
        <p:spPr>
          <a:xfrm>
            <a:off x="1928110" y="2006318"/>
            <a:ext cx="8468300" cy="3891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09E2F"/>
              </a:buClr>
              <a:buSzPts val="2200"/>
              <a:buFont typeface="Merriweather Sans"/>
              <a:buChar char="&gt;"/>
            </a:pPr>
            <a:r>
              <a:rPr b="1" i="0" lang="en" sz="2200" u="none" cap="none" strike="noStrike">
                <a:solidFill>
                  <a:srgbClr val="509E2F"/>
                </a:solidFill>
                <a:latin typeface="Arial"/>
                <a:ea typeface="Arial"/>
                <a:cs typeface="Arial"/>
                <a:sym typeface="Arial"/>
              </a:rPr>
              <a:t>Questionnaire for Assoc Provost for Faculty Affairs (contd.)</a:t>
            </a:r>
            <a:endParaRPr b="0" i="0" sz="2200" u="none" cap="none" strike="noStrike">
              <a:solidFill>
                <a:srgbClr val="151516"/>
              </a:solidFill>
              <a:latin typeface="Arial"/>
              <a:ea typeface="Arial"/>
              <a:cs typeface="Arial"/>
              <a:sym typeface="Arial"/>
            </a:endParaRPr>
          </a:p>
          <a:p>
            <a:pPr indent="-146050" lvl="1" marL="742950" marR="0" rtl="0" algn="l">
              <a:lnSpc>
                <a:spcPct val="100000"/>
              </a:lnSpc>
              <a:spcBef>
                <a:spcPts val="440"/>
              </a:spcBef>
              <a:spcAft>
                <a:spcPts val="0"/>
              </a:spcAft>
              <a:buClr>
                <a:srgbClr val="509E2F"/>
              </a:buClr>
              <a:buSzPts val="2200"/>
              <a:buFont typeface="Arial"/>
              <a:buNone/>
            </a:pPr>
            <a:r>
              <a:t/>
            </a:r>
            <a:endParaRPr b="0" i="0" sz="2200" u="none" cap="none" strike="noStrike">
              <a:solidFill>
                <a:srgbClr val="151516"/>
              </a:solidFill>
              <a:latin typeface="Arial"/>
              <a:ea typeface="Arial"/>
              <a:cs typeface="Arial"/>
              <a:sym typeface="Arial"/>
            </a:endParaRPr>
          </a:p>
        </p:txBody>
      </p:sp>
      <p:sp>
        <p:nvSpPr>
          <p:cNvPr id="537" name="Google Shape;537;p78"/>
          <p:cNvSpPr txBox="1"/>
          <p:nvPr/>
        </p:nvSpPr>
        <p:spPr>
          <a:xfrm>
            <a:off x="2335369" y="2619405"/>
            <a:ext cx="7907628" cy="2553969"/>
          </a:xfrm>
          <a:prstGeom prst="rect">
            <a:avLst/>
          </a:prstGeom>
          <a:noFill/>
          <a:ln>
            <a:noFill/>
          </a:ln>
        </p:spPr>
        <p:txBody>
          <a:bodyPr anchorCtr="0" anchor="t" bIns="45700" lIns="91425" spcFirstLastPara="1" rIns="91425" wrap="square" tIns="45700">
            <a:spAutoFit/>
          </a:bodyPr>
          <a:lstStyle/>
          <a:p>
            <a:pPr indent="-342900" lvl="0" marL="342900" marR="22860" rtl="0" algn="l">
              <a:lnSpc>
                <a:spcPct val="115000"/>
              </a:lnSpc>
              <a:spcBef>
                <a:spcPts val="0"/>
              </a:spcBef>
              <a:spcAft>
                <a:spcPts val="0"/>
              </a:spcAft>
              <a:buClr>
                <a:srgbClr val="002060"/>
              </a:buClr>
              <a:buSzPts val="1800"/>
              <a:buFont typeface="Calibri"/>
              <a:buAutoNum type="arabicPeriod" startAt="4"/>
            </a:pPr>
            <a:r>
              <a:rPr b="0" i="0" lang="en" sz="1800" u="none" cap="none" strike="noStrike">
                <a:solidFill>
                  <a:srgbClr val="002060"/>
                </a:solidFill>
                <a:latin typeface="Arial"/>
                <a:ea typeface="Arial"/>
                <a:cs typeface="Arial"/>
                <a:sym typeface="Arial"/>
              </a:rPr>
              <a:t>Effectively facilitates Title IX cases and campus committees involving faculty.</a:t>
            </a:r>
            <a:endParaRPr b="0" i="0" sz="1800" u="none" cap="none" strike="noStrike">
              <a:solidFill>
                <a:srgbClr val="002060"/>
              </a:solidFill>
              <a:latin typeface="Calibri"/>
              <a:ea typeface="Calibri"/>
              <a:cs typeface="Calibri"/>
              <a:sym typeface="Calibri"/>
            </a:endParaRPr>
          </a:p>
          <a:p>
            <a:pPr indent="0" lvl="0" marL="228600" marR="22860" rtl="0" algn="l">
              <a:lnSpc>
                <a:spcPct val="115000"/>
              </a:lnSpc>
              <a:spcBef>
                <a:spcPts val="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 </a:t>
            </a:r>
            <a:endParaRPr b="0" i="0" sz="1800" u="none" cap="none" strike="noStrike">
              <a:solidFill>
                <a:srgbClr val="002060"/>
              </a:solidFill>
              <a:latin typeface="Calibri"/>
              <a:ea typeface="Calibri"/>
              <a:cs typeface="Calibri"/>
              <a:sym typeface="Calibri"/>
            </a:endParaRPr>
          </a:p>
          <a:p>
            <a:pPr indent="-342900" lvl="0" marL="342900" marR="22860" rtl="0" algn="l">
              <a:lnSpc>
                <a:spcPct val="115000"/>
              </a:lnSpc>
              <a:spcBef>
                <a:spcPts val="0"/>
              </a:spcBef>
              <a:spcAft>
                <a:spcPts val="0"/>
              </a:spcAft>
              <a:buClr>
                <a:srgbClr val="002060"/>
              </a:buClr>
              <a:buSzPts val="1800"/>
              <a:buFont typeface="Calibri"/>
              <a:buAutoNum type="arabicPeriod" startAt="5"/>
            </a:pPr>
            <a:r>
              <a:rPr b="0" i="0" lang="en" sz="1800" u="none" cap="none" strike="noStrike">
                <a:solidFill>
                  <a:srgbClr val="002060"/>
                </a:solidFill>
                <a:latin typeface="Arial"/>
                <a:ea typeface="Arial"/>
                <a:cs typeface="Arial"/>
                <a:sym typeface="Arial"/>
              </a:rPr>
              <a:t>Effectively interacts and communicates with faculty, staff, Committee members, and other on- and off-campus constituents in a collegial manner. </a:t>
            </a:r>
            <a:endParaRPr b="0" i="0" sz="1400" u="none" cap="none" strike="noStrike">
              <a:solidFill>
                <a:srgbClr val="000000"/>
              </a:solidFill>
              <a:latin typeface="Arial"/>
              <a:ea typeface="Arial"/>
              <a:cs typeface="Arial"/>
              <a:sym typeface="Arial"/>
            </a:endParaRPr>
          </a:p>
          <a:p>
            <a:pPr indent="-228600" lvl="0" marL="342900" marR="22860" rtl="0" algn="l">
              <a:lnSpc>
                <a:spcPct val="115000"/>
              </a:lnSpc>
              <a:spcBef>
                <a:spcPts val="0"/>
              </a:spcBef>
              <a:spcAft>
                <a:spcPts val="0"/>
              </a:spcAft>
              <a:buClr>
                <a:srgbClr val="000000"/>
              </a:buClr>
              <a:buSzPts val="1800"/>
              <a:buFont typeface="Calibri"/>
              <a:buNone/>
            </a:pPr>
            <a:r>
              <a:t/>
            </a:r>
            <a:endParaRPr b="0" i="0" sz="1800" u="none" cap="none" strike="noStrike">
              <a:solidFill>
                <a:srgbClr val="002060"/>
              </a:solidFill>
              <a:latin typeface="Calibri"/>
              <a:ea typeface="Calibri"/>
              <a:cs typeface="Calibri"/>
              <a:sym typeface="Calibri"/>
            </a:endParaRPr>
          </a:p>
          <a:p>
            <a:pPr indent="0" lvl="0" marL="228600" marR="0" rtl="0" algn="just">
              <a:lnSpc>
                <a:spcPct val="115000"/>
              </a:lnSpc>
              <a:spcBef>
                <a:spcPts val="0"/>
              </a:spcBef>
              <a:spcAft>
                <a:spcPts val="0"/>
              </a:spcAft>
              <a:buClr>
                <a:srgbClr val="000000"/>
              </a:buClr>
              <a:buSzPts val="1400"/>
              <a:buFont typeface="Arial"/>
              <a:buNone/>
            </a:pPr>
            <a:r>
              <a:rPr b="0" i="1" lang="en" sz="1400" u="none" cap="none" strike="noStrike">
                <a:solidFill>
                  <a:srgbClr val="002060"/>
                </a:solidFill>
                <a:latin typeface="Arial"/>
                <a:ea typeface="Arial"/>
                <a:cs typeface="Arial"/>
                <a:sym typeface="Arial"/>
              </a:rPr>
              <a:t>Scale:   Strongly Agree, Agree, Disagree, Strongly Disagree, Insufficient Information/Unsure</a:t>
            </a:r>
            <a:endParaRPr b="0" i="0" sz="1400" u="none" cap="none" strike="noStrike">
              <a:solidFill>
                <a:srgbClr val="00206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9"/>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
        <p:nvSpPr>
          <p:cNvPr id="544" name="Google Shape;544;p79"/>
          <p:cNvSpPr txBox="1"/>
          <p:nvPr/>
        </p:nvSpPr>
        <p:spPr>
          <a:xfrm>
            <a:off x="1928110" y="2006318"/>
            <a:ext cx="8468300" cy="3891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09E2F"/>
              </a:buClr>
              <a:buSzPts val="2200"/>
              <a:buFont typeface="Merriweather Sans"/>
              <a:buChar char="&gt;"/>
            </a:pPr>
            <a:r>
              <a:rPr b="1" i="0" lang="en" sz="2200" u="none" cap="none" strike="noStrike">
                <a:solidFill>
                  <a:srgbClr val="509E2F"/>
                </a:solidFill>
                <a:latin typeface="Arial"/>
                <a:ea typeface="Arial"/>
                <a:cs typeface="Arial"/>
                <a:sym typeface="Arial"/>
              </a:rPr>
              <a:t>Questionnaire for Chief Institutional Research Officer </a:t>
            </a:r>
            <a:endParaRPr b="0" i="0" sz="2200" u="none" cap="none" strike="noStrike">
              <a:solidFill>
                <a:srgbClr val="151516"/>
              </a:solidFill>
              <a:latin typeface="Arial"/>
              <a:ea typeface="Arial"/>
              <a:cs typeface="Arial"/>
              <a:sym typeface="Arial"/>
            </a:endParaRPr>
          </a:p>
          <a:p>
            <a:pPr indent="-146050" lvl="1" marL="742950" marR="0" rtl="0" algn="l">
              <a:lnSpc>
                <a:spcPct val="100000"/>
              </a:lnSpc>
              <a:spcBef>
                <a:spcPts val="440"/>
              </a:spcBef>
              <a:spcAft>
                <a:spcPts val="0"/>
              </a:spcAft>
              <a:buClr>
                <a:srgbClr val="509E2F"/>
              </a:buClr>
              <a:buSzPts val="2200"/>
              <a:buFont typeface="Arial"/>
              <a:buNone/>
            </a:pPr>
            <a:r>
              <a:t/>
            </a:r>
            <a:endParaRPr b="0" i="0" sz="2200" u="none" cap="none" strike="noStrike">
              <a:solidFill>
                <a:srgbClr val="151516"/>
              </a:solidFill>
              <a:latin typeface="Arial"/>
              <a:ea typeface="Arial"/>
              <a:cs typeface="Arial"/>
              <a:sym typeface="Arial"/>
            </a:endParaRPr>
          </a:p>
        </p:txBody>
      </p:sp>
      <p:sp>
        <p:nvSpPr>
          <p:cNvPr id="545" name="Google Shape;545;p79"/>
          <p:cNvSpPr txBox="1"/>
          <p:nvPr/>
        </p:nvSpPr>
        <p:spPr>
          <a:xfrm>
            <a:off x="2335369" y="2619405"/>
            <a:ext cx="7907628" cy="3509615"/>
          </a:xfrm>
          <a:prstGeom prst="rect">
            <a:avLst/>
          </a:prstGeom>
          <a:noFill/>
          <a:ln>
            <a:noFill/>
          </a:ln>
        </p:spPr>
        <p:txBody>
          <a:bodyPr anchorCtr="0" anchor="t" bIns="45700" lIns="91425" spcFirstLastPara="1" rIns="91425" wrap="square" tIns="45700">
            <a:spAutoFit/>
          </a:bodyPr>
          <a:lstStyle/>
          <a:p>
            <a:pPr indent="-342900" lvl="0" marL="342900" marR="22860" rtl="0" algn="l">
              <a:lnSpc>
                <a:spcPct val="115000"/>
              </a:lnSpc>
              <a:spcBef>
                <a:spcPts val="0"/>
              </a:spcBef>
              <a:spcAft>
                <a:spcPts val="0"/>
              </a:spcAft>
              <a:buClr>
                <a:srgbClr val="002060"/>
              </a:buClr>
              <a:buSzPts val="1800"/>
              <a:buFont typeface="Calibri"/>
              <a:buAutoNum type="arabicPeriod"/>
            </a:pPr>
            <a:r>
              <a:rPr b="0" i="0" lang="en" sz="1800" u="none" cap="none" strike="noStrike">
                <a:solidFill>
                  <a:srgbClr val="002060"/>
                </a:solidFill>
                <a:latin typeface="Arial"/>
                <a:ea typeface="Arial"/>
                <a:cs typeface="Arial"/>
                <a:sym typeface="Arial"/>
              </a:rPr>
              <a:t>Effectively develops and implements strategies to assess and continuously improve the overall quality and effectiveness of campus programs and services.</a:t>
            </a:r>
            <a:endParaRPr b="0" i="0" sz="1800" u="none" cap="none" strike="noStrike">
              <a:solidFill>
                <a:srgbClr val="002060"/>
              </a:solidFill>
              <a:latin typeface="Calibri"/>
              <a:ea typeface="Calibri"/>
              <a:cs typeface="Calibri"/>
              <a:sym typeface="Calibri"/>
            </a:endParaRPr>
          </a:p>
          <a:p>
            <a:pPr indent="0" lvl="0" marL="457200" marR="22860" rtl="0" algn="l">
              <a:lnSpc>
                <a:spcPct val="115000"/>
              </a:lnSpc>
              <a:spcBef>
                <a:spcPts val="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 </a:t>
            </a:r>
            <a:endParaRPr b="0" i="0" sz="1800" u="none" cap="none" strike="noStrike">
              <a:solidFill>
                <a:srgbClr val="002060"/>
              </a:solidFill>
              <a:latin typeface="Calibri"/>
              <a:ea typeface="Calibri"/>
              <a:cs typeface="Calibri"/>
              <a:sym typeface="Calibri"/>
            </a:endParaRPr>
          </a:p>
          <a:p>
            <a:pPr indent="-342900" lvl="0" marL="342900" marR="22860" rtl="0" algn="l">
              <a:lnSpc>
                <a:spcPct val="115000"/>
              </a:lnSpc>
              <a:spcBef>
                <a:spcPts val="0"/>
              </a:spcBef>
              <a:spcAft>
                <a:spcPts val="0"/>
              </a:spcAft>
              <a:buClr>
                <a:srgbClr val="002060"/>
              </a:buClr>
              <a:buSzPts val="1800"/>
              <a:buFont typeface="Calibri"/>
              <a:buAutoNum type="arabicPeriod" startAt="2"/>
            </a:pPr>
            <a:r>
              <a:rPr b="0" i="0" lang="en" sz="1800" u="none" cap="none" strike="noStrike">
                <a:solidFill>
                  <a:srgbClr val="002060"/>
                </a:solidFill>
                <a:latin typeface="Arial"/>
                <a:ea typeface="Arial"/>
                <a:cs typeface="Arial"/>
                <a:sym typeface="Arial"/>
              </a:rPr>
              <a:t>Effectively designs, develops, and maintains dashboards and reports for the institution and the public.</a:t>
            </a:r>
            <a:endParaRPr b="0" i="0" sz="1800" u="none" cap="none" strike="noStrike">
              <a:solidFill>
                <a:srgbClr val="002060"/>
              </a:solidFill>
              <a:latin typeface="Calibri"/>
              <a:ea typeface="Calibri"/>
              <a:cs typeface="Calibri"/>
              <a:sym typeface="Calibri"/>
            </a:endParaRPr>
          </a:p>
          <a:p>
            <a:pPr indent="0" lvl="0" marL="0" marR="22860" rtl="0" algn="l">
              <a:lnSpc>
                <a:spcPct val="115000"/>
              </a:lnSpc>
              <a:spcBef>
                <a:spcPts val="0"/>
              </a:spcBef>
              <a:spcAft>
                <a:spcPts val="0"/>
              </a:spcAft>
              <a:buClr>
                <a:srgbClr val="000000"/>
              </a:buClr>
              <a:buSzPts val="1800"/>
              <a:buFont typeface="Arial"/>
              <a:buNone/>
            </a:pPr>
            <a:r>
              <a:rPr b="0" i="1" lang="en" sz="1800" u="none" cap="none" strike="noStrike">
                <a:solidFill>
                  <a:srgbClr val="002060"/>
                </a:solidFill>
                <a:latin typeface="Arial"/>
                <a:ea typeface="Arial"/>
                <a:cs typeface="Arial"/>
                <a:sym typeface="Arial"/>
              </a:rPr>
              <a:t> </a:t>
            </a:r>
            <a:endParaRPr b="0" i="0" sz="1800" u="none" cap="none" strike="noStrike">
              <a:solidFill>
                <a:srgbClr val="002060"/>
              </a:solidFill>
              <a:latin typeface="Calibri"/>
              <a:ea typeface="Calibri"/>
              <a:cs typeface="Calibri"/>
              <a:sym typeface="Calibri"/>
            </a:endParaRPr>
          </a:p>
          <a:p>
            <a:pPr indent="-342900" lvl="0" marL="342900" marR="22860" rtl="0" algn="l">
              <a:lnSpc>
                <a:spcPct val="115000"/>
              </a:lnSpc>
              <a:spcBef>
                <a:spcPts val="0"/>
              </a:spcBef>
              <a:spcAft>
                <a:spcPts val="0"/>
              </a:spcAft>
              <a:buClr>
                <a:srgbClr val="002060"/>
              </a:buClr>
              <a:buSzPts val="1800"/>
              <a:buFont typeface="Calibri"/>
              <a:buAutoNum type="arabicPeriod" startAt="3"/>
            </a:pPr>
            <a:r>
              <a:rPr b="0" i="0" lang="en" sz="1800" u="none" cap="none" strike="noStrike">
                <a:solidFill>
                  <a:srgbClr val="002060"/>
                </a:solidFill>
                <a:latin typeface="Arial"/>
                <a:ea typeface="Arial"/>
                <a:cs typeface="Arial"/>
                <a:sym typeface="Arial"/>
              </a:rPr>
              <a:t>Effectively collects, analyzes, interprets, and presents institutional data with appropriate recommendations those that need the data.</a:t>
            </a:r>
            <a:endParaRPr b="0" i="0" sz="1800" u="none" cap="none" strike="noStrike">
              <a:solidFill>
                <a:srgbClr val="002060"/>
              </a:solidFill>
              <a:latin typeface="Calibri"/>
              <a:ea typeface="Calibri"/>
              <a:cs typeface="Calibri"/>
              <a:sym typeface="Calibri"/>
            </a:endParaRPr>
          </a:p>
          <a:p>
            <a:pPr indent="0" lvl="0" marL="228600" marR="22860" rtl="0" algn="l">
              <a:lnSpc>
                <a:spcPct val="115000"/>
              </a:lnSpc>
              <a:spcBef>
                <a:spcPts val="0"/>
              </a:spcBef>
              <a:spcAft>
                <a:spcPts val="0"/>
              </a:spcAft>
              <a:buClr>
                <a:srgbClr val="000000"/>
              </a:buClr>
              <a:buSzPts val="1800"/>
              <a:buFont typeface="Arial"/>
              <a:buNone/>
            </a:pPr>
            <a:r>
              <a:rPr b="0" i="0" lang="en" sz="1800" u="none" cap="none" strike="noStrike">
                <a:solidFill>
                  <a:srgbClr val="33006F"/>
                </a:solidFill>
                <a:latin typeface="Arial"/>
                <a:ea typeface="Arial"/>
                <a:cs typeface="Arial"/>
                <a:sym typeface="Arial"/>
              </a:rPr>
              <a:t> </a:t>
            </a:r>
            <a:endParaRPr b="0" i="0" sz="1800" u="none" cap="none" strike="noStrike">
              <a:solidFill>
                <a:srgbClr val="33006F"/>
              </a:solidFill>
              <a:latin typeface="Calibri"/>
              <a:ea typeface="Calibri"/>
              <a:cs typeface="Calibri"/>
              <a:sym typeface="Calibri"/>
            </a:endParaRPr>
          </a:p>
          <a:p>
            <a:pPr indent="0" lvl="0" marL="228600" marR="0" rtl="0" algn="just">
              <a:lnSpc>
                <a:spcPct val="115000"/>
              </a:lnSpc>
              <a:spcBef>
                <a:spcPts val="0"/>
              </a:spcBef>
              <a:spcAft>
                <a:spcPts val="0"/>
              </a:spcAft>
              <a:buClr>
                <a:srgbClr val="000000"/>
              </a:buClr>
              <a:buSzPts val="1400"/>
              <a:buFont typeface="Arial"/>
              <a:buNone/>
            </a:pPr>
            <a:r>
              <a:rPr b="0" i="1" lang="en" sz="1400" u="none" cap="none" strike="noStrike">
                <a:solidFill>
                  <a:srgbClr val="002060"/>
                </a:solidFill>
                <a:latin typeface="Arial"/>
                <a:ea typeface="Arial"/>
                <a:cs typeface="Arial"/>
                <a:sym typeface="Arial"/>
              </a:rPr>
              <a:t>Scale:   Strongly Agree, Agree, Disagree, Strongly Disagree, Insufficient Information/Unsure</a:t>
            </a:r>
            <a:endParaRPr b="0" i="0" sz="1400" u="none" cap="none" strike="noStrike">
              <a:solidFill>
                <a:srgbClr val="00206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1"/>
          <p:cNvSpPr txBox="1"/>
          <p:nvPr>
            <p:ph idx="2" type="body"/>
          </p:nvPr>
        </p:nvSpPr>
        <p:spPr>
          <a:xfrm>
            <a:off x="4215808" y="1225425"/>
            <a:ext cx="6180602" cy="5569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000"/>
              <a:buNone/>
            </a:pPr>
            <a:r>
              <a:rPr lang="en"/>
              <a:t>Administrative Review Committee</a:t>
            </a:r>
            <a:endParaRPr/>
          </a:p>
        </p:txBody>
      </p:sp>
      <p:sp>
        <p:nvSpPr>
          <p:cNvPr id="552" name="Google Shape;552;p81"/>
          <p:cNvSpPr txBox="1"/>
          <p:nvPr/>
        </p:nvSpPr>
        <p:spPr>
          <a:xfrm>
            <a:off x="1928110" y="2006318"/>
            <a:ext cx="8468300" cy="3891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09E2F"/>
              </a:buClr>
              <a:buSzPts val="2200"/>
              <a:buFont typeface="Merriweather Sans"/>
              <a:buChar char="&gt;"/>
            </a:pPr>
            <a:r>
              <a:rPr b="1" i="0" lang="en" sz="2200" u="none" cap="none" strike="noStrike">
                <a:solidFill>
                  <a:srgbClr val="509E2F"/>
                </a:solidFill>
                <a:latin typeface="Arial"/>
                <a:ea typeface="Arial"/>
                <a:cs typeface="Arial"/>
                <a:sym typeface="Arial"/>
              </a:rPr>
              <a:t>Questionnaire for Chief Inst. Research Officer (contd.)</a:t>
            </a:r>
            <a:endParaRPr b="0" i="0" sz="2200" u="none" cap="none" strike="noStrike">
              <a:solidFill>
                <a:srgbClr val="151516"/>
              </a:solidFill>
              <a:latin typeface="Arial"/>
              <a:ea typeface="Arial"/>
              <a:cs typeface="Arial"/>
              <a:sym typeface="Arial"/>
            </a:endParaRPr>
          </a:p>
        </p:txBody>
      </p:sp>
      <p:sp>
        <p:nvSpPr>
          <p:cNvPr id="553" name="Google Shape;553;p81"/>
          <p:cNvSpPr txBox="1"/>
          <p:nvPr/>
        </p:nvSpPr>
        <p:spPr>
          <a:xfrm>
            <a:off x="2335369" y="2528172"/>
            <a:ext cx="7907628" cy="3509615"/>
          </a:xfrm>
          <a:prstGeom prst="rect">
            <a:avLst/>
          </a:prstGeom>
          <a:noFill/>
          <a:ln>
            <a:noFill/>
          </a:ln>
        </p:spPr>
        <p:txBody>
          <a:bodyPr anchorCtr="0" anchor="t" bIns="45700" lIns="91425" spcFirstLastPara="1" rIns="91425" wrap="square" tIns="45700">
            <a:spAutoFit/>
          </a:bodyPr>
          <a:lstStyle/>
          <a:p>
            <a:pPr indent="-342900" lvl="0" marL="342900" marR="22860" rtl="0" algn="l">
              <a:lnSpc>
                <a:spcPct val="115000"/>
              </a:lnSpc>
              <a:spcBef>
                <a:spcPts val="0"/>
              </a:spcBef>
              <a:spcAft>
                <a:spcPts val="0"/>
              </a:spcAft>
              <a:buClr>
                <a:srgbClr val="002060"/>
              </a:buClr>
              <a:buSzPts val="1800"/>
              <a:buFont typeface="Calibri"/>
              <a:buAutoNum type="arabicPeriod" startAt="4"/>
            </a:pPr>
            <a:r>
              <a:rPr b="0" i="0" lang="en" sz="1800" u="none" cap="none" strike="noStrike">
                <a:solidFill>
                  <a:srgbClr val="002060"/>
                </a:solidFill>
                <a:latin typeface="Arial"/>
                <a:ea typeface="Arial"/>
                <a:cs typeface="Arial"/>
                <a:sym typeface="Arial"/>
              </a:rPr>
              <a:t>Effectively leads the collection, analysis, and timely submission of institutional data requested by accreditation and ranking agencies.</a:t>
            </a:r>
            <a:endParaRPr b="0" i="0" sz="1800" u="none" cap="none" strike="noStrike">
              <a:solidFill>
                <a:srgbClr val="002060"/>
              </a:solidFill>
              <a:latin typeface="Calibri"/>
              <a:ea typeface="Calibri"/>
              <a:cs typeface="Calibri"/>
              <a:sym typeface="Calibri"/>
            </a:endParaRPr>
          </a:p>
          <a:p>
            <a:pPr indent="0" lvl="0" marL="228600" marR="22860" rtl="0" algn="l">
              <a:lnSpc>
                <a:spcPct val="115000"/>
              </a:lnSpc>
              <a:spcBef>
                <a:spcPts val="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 </a:t>
            </a:r>
            <a:endParaRPr b="0" i="0" sz="1800" u="none" cap="none" strike="noStrike">
              <a:solidFill>
                <a:srgbClr val="002060"/>
              </a:solidFill>
              <a:latin typeface="Calibri"/>
              <a:ea typeface="Calibri"/>
              <a:cs typeface="Calibri"/>
              <a:sym typeface="Calibri"/>
            </a:endParaRPr>
          </a:p>
          <a:p>
            <a:pPr indent="-342900" lvl="0" marL="342900" marR="22860" rtl="0" algn="l">
              <a:lnSpc>
                <a:spcPct val="115000"/>
              </a:lnSpc>
              <a:spcBef>
                <a:spcPts val="0"/>
              </a:spcBef>
              <a:spcAft>
                <a:spcPts val="0"/>
              </a:spcAft>
              <a:buClr>
                <a:srgbClr val="002060"/>
              </a:buClr>
              <a:buSzPts val="1800"/>
              <a:buFont typeface="Calibri"/>
              <a:buAutoNum type="arabicPeriod" startAt="5"/>
            </a:pPr>
            <a:r>
              <a:rPr b="0" i="0" lang="en" sz="1800" u="none" cap="none" strike="noStrike">
                <a:solidFill>
                  <a:srgbClr val="002060"/>
                </a:solidFill>
                <a:latin typeface="Arial"/>
                <a:ea typeface="Arial"/>
                <a:cs typeface="Arial"/>
                <a:sym typeface="Arial"/>
              </a:rPr>
              <a:t>Effectively responds to routine and ad hoc requests for data and information from faculty and staff. </a:t>
            </a:r>
            <a:endParaRPr b="0" i="0" sz="1800" u="none" cap="none" strike="noStrike">
              <a:solidFill>
                <a:srgbClr val="002060"/>
              </a:solidFill>
              <a:latin typeface="Calibri"/>
              <a:ea typeface="Calibri"/>
              <a:cs typeface="Calibri"/>
              <a:sym typeface="Calibri"/>
            </a:endParaRPr>
          </a:p>
          <a:p>
            <a:pPr indent="0" lvl="0" marL="228600" marR="22860" rtl="0" algn="l">
              <a:lnSpc>
                <a:spcPct val="115000"/>
              </a:lnSpc>
              <a:spcBef>
                <a:spcPts val="0"/>
              </a:spcBef>
              <a:spcAft>
                <a:spcPts val="0"/>
              </a:spcAft>
              <a:buClr>
                <a:srgbClr val="000000"/>
              </a:buClr>
              <a:buSzPts val="1800"/>
              <a:buFont typeface="Arial"/>
              <a:buNone/>
            </a:pPr>
            <a:r>
              <a:rPr b="0" i="0" lang="en" sz="1800" u="none" cap="none" strike="noStrike">
                <a:solidFill>
                  <a:srgbClr val="002060"/>
                </a:solidFill>
                <a:latin typeface="Arial"/>
                <a:ea typeface="Arial"/>
                <a:cs typeface="Arial"/>
                <a:sym typeface="Arial"/>
              </a:rPr>
              <a:t>  </a:t>
            </a:r>
            <a:endParaRPr b="0" i="0" sz="1800" u="none" cap="none" strike="noStrike">
              <a:solidFill>
                <a:srgbClr val="002060"/>
              </a:solidFill>
              <a:latin typeface="Calibri"/>
              <a:ea typeface="Calibri"/>
              <a:cs typeface="Calibri"/>
              <a:sym typeface="Calibri"/>
            </a:endParaRPr>
          </a:p>
          <a:p>
            <a:pPr indent="-342900" lvl="0" marL="342900" marR="22860" rtl="0" algn="l">
              <a:lnSpc>
                <a:spcPct val="115000"/>
              </a:lnSpc>
              <a:spcBef>
                <a:spcPts val="0"/>
              </a:spcBef>
              <a:spcAft>
                <a:spcPts val="0"/>
              </a:spcAft>
              <a:buClr>
                <a:srgbClr val="002060"/>
              </a:buClr>
              <a:buSzPts val="1800"/>
              <a:buFont typeface="Calibri"/>
              <a:buAutoNum type="arabicPeriod" startAt="6"/>
            </a:pPr>
            <a:r>
              <a:rPr b="0" i="0" lang="en" sz="1800" u="none" cap="none" strike="noStrike">
                <a:solidFill>
                  <a:srgbClr val="002060"/>
                </a:solidFill>
                <a:latin typeface="Arial"/>
                <a:ea typeface="Arial"/>
                <a:cs typeface="Arial"/>
                <a:sym typeface="Arial"/>
              </a:rPr>
              <a:t>Effectively interacts and communicates with faculty, staff, Committee members, and other on- and off-campus constituents in a collegial manner. </a:t>
            </a:r>
            <a:endParaRPr b="0" i="0" sz="1400" u="none" cap="none" strike="noStrike">
              <a:solidFill>
                <a:srgbClr val="000000"/>
              </a:solidFill>
              <a:latin typeface="Arial"/>
              <a:ea typeface="Arial"/>
              <a:cs typeface="Arial"/>
              <a:sym typeface="Arial"/>
            </a:endParaRPr>
          </a:p>
          <a:p>
            <a:pPr indent="-228600" lvl="0" marL="342900" marR="22860" rtl="0" algn="l">
              <a:lnSpc>
                <a:spcPct val="115000"/>
              </a:lnSpc>
              <a:spcBef>
                <a:spcPts val="0"/>
              </a:spcBef>
              <a:spcAft>
                <a:spcPts val="0"/>
              </a:spcAft>
              <a:buClr>
                <a:srgbClr val="000000"/>
              </a:buClr>
              <a:buSzPts val="1800"/>
              <a:buFont typeface="Calibri"/>
              <a:buNone/>
            </a:pPr>
            <a:r>
              <a:t/>
            </a:r>
            <a:endParaRPr b="0" i="0" sz="1800" u="none" cap="none" strike="noStrike">
              <a:solidFill>
                <a:srgbClr val="33006F"/>
              </a:solidFill>
              <a:latin typeface="Calibri"/>
              <a:ea typeface="Calibri"/>
              <a:cs typeface="Calibri"/>
              <a:sym typeface="Calibri"/>
            </a:endParaRPr>
          </a:p>
          <a:p>
            <a:pPr indent="0" lvl="0" marL="228600" marR="0" rtl="0" algn="just">
              <a:lnSpc>
                <a:spcPct val="115000"/>
              </a:lnSpc>
              <a:spcBef>
                <a:spcPts val="0"/>
              </a:spcBef>
              <a:spcAft>
                <a:spcPts val="0"/>
              </a:spcAft>
              <a:buClr>
                <a:srgbClr val="000000"/>
              </a:buClr>
              <a:buSzPts val="1400"/>
              <a:buFont typeface="Arial"/>
              <a:buNone/>
            </a:pPr>
            <a:r>
              <a:rPr b="0" i="1" lang="en" sz="1400" u="none" cap="none" strike="noStrike">
                <a:solidFill>
                  <a:srgbClr val="002060"/>
                </a:solidFill>
                <a:latin typeface="Arial"/>
                <a:ea typeface="Arial"/>
                <a:cs typeface="Arial"/>
                <a:sym typeface="Arial"/>
              </a:rPr>
              <a:t>Scale:   Strongly Agree, Agree, Disagree, Strongly Disagree, Insufficient Information/Unsure</a:t>
            </a:r>
            <a:endParaRPr b="0" i="0" sz="1400" u="none" cap="none" strike="noStrike">
              <a:solidFill>
                <a:srgbClr val="00206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6"/>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09E2F"/>
              </a:buClr>
              <a:buSzPts val="3600"/>
              <a:buNone/>
            </a:pPr>
            <a:r>
              <a:rPr lang="en" sz="3600">
                <a:latin typeface="Arial"/>
                <a:ea typeface="Arial"/>
                <a:cs typeface="Arial"/>
                <a:sym typeface="Arial"/>
              </a:rPr>
              <a:t>V. Reports of Standing Committees</a:t>
            </a:r>
            <a:endParaRPr/>
          </a:p>
          <a:p>
            <a:pPr indent="0" lvl="0" marL="0" rtl="0" algn="l">
              <a:lnSpc>
                <a:spcPct val="100000"/>
              </a:lnSpc>
              <a:spcBef>
                <a:spcPts val="720"/>
              </a:spcBef>
              <a:spcAft>
                <a:spcPts val="0"/>
              </a:spcAft>
              <a:buClr>
                <a:srgbClr val="509E2F"/>
              </a:buClr>
              <a:buSzPts val="3600"/>
              <a:buNone/>
            </a:pPr>
            <a:r>
              <a:rPr lang="en" sz="3600"/>
              <a:t>	C</a:t>
            </a:r>
            <a:r>
              <a:rPr lang="en" sz="3600">
                <a:solidFill>
                  <a:srgbClr val="003B49"/>
                </a:solidFill>
                <a:latin typeface="Arial"/>
                <a:ea typeface="Arial"/>
                <a:cs typeface="Arial"/>
                <a:sym typeface="Arial"/>
              </a:rPr>
              <a:t>.	Budgetary Affairs</a:t>
            </a:r>
            <a:br>
              <a:rPr lang="en" sz="3600">
                <a:solidFill>
                  <a:srgbClr val="003B49"/>
                </a:solidFill>
                <a:latin typeface="Arial"/>
                <a:ea typeface="Arial"/>
                <a:cs typeface="Arial"/>
                <a:sym typeface="Arial"/>
              </a:rPr>
            </a:br>
            <a:r>
              <a:rPr lang="en" sz="3600">
                <a:solidFill>
                  <a:srgbClr val="003B49"/>
                </a:solidFill>
                <a:latin typeface="Arial"/>
                <a:ea typeface="Arial"/>
                <a:cs typeface="Arial"/>
                <a:sym typeface="Arial"/>
              </a:rPr>
              <a:t>		M. Fitch </a:t>
            </a:r>
            <a:endParaRPr/>
          </a:p>
          <a:p>
            <a:pPr indent="0" lvl="0" marL="0" rtl="0" algn="l">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a:t>
            </a:r>
            <a:endParaRPr/>
          </a:p>
          <a:p>
            <a:pPr indent="0" lvl="0" marL="0" rtl="0" algn="l">
              <a:lnSpc>
                <a:spcPct val="100000"/>
              </a:lnSpc>
              <a:spcBef>
                <a:spcPts val="720"/>
              </a:spcBef>
              <a:spcAft>
                <a:spcPts val="0"/>
              </a:spcAft>
              <a:buClr>
                <a:srgbClr val="509E2F"/>
              </a:buClr>
              <a:buSzPts val="3600"/>
              <a:buNone/>
            </a:pPr>
            <a:r>
              <a:rPr b="1" lang="en" sz="3600">
                <a:latin typeface="Arial"/>
                <a:ea typeface="Arial"/>
                <a:cs typeface="Arial"/>
                <a:sym typeface="Arial"/>
              </a:rPr>
              <a:t>	</a:t>
            </a:r>
            <a:endParaRPr/>
          </a:p>
        </p:txBody>
      </p:sp>
      <p:sp>
        <p:nvSpPr>
          <p:cNvPr id="559" name="Google Shape;559;p56"/>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6350" lvl="0" marL="6350" rtl="0" algn="l">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27"/>
          <p:cNvSpPr txBox="1"/>
          <p:nvPr>
            <p:ph idx="1" type="body"/>
          </p:nvPr>
        </p:nvSpPr>
        <p:spPr>
          <a:xfrm>
            <a:off x="457200" y="1673087"/>
            <a:ext cx="11125200" cy="5181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lang="en" sz="3600">
                <a:latin typeface="Arial"/>
                <a:ea typeface="Arial"/>
                <a:cs typeface="Arial"/>
                <a:sym typeface="Arial"/>
              </a:rPr>
              <a:t>Referrals</a:t>
            </a:r>
            <a:endParaRPr/>
          </a:p>
          <a:p>
            <a:pPr indent="-228600" lvl="0" marL="228600" rtl="0" algn="l">
              <a:lnSpc>
                <a:spcPct val="90000"/>
              </a:lnSpc>
              <a:spcBef>
                <a:spcPts val="1000"/>
              </a:spcBef>
              <a:spcAft>
                <a:spcPts val="0"/>
              </a:spcAft>
              <a:buClr>
                <a:schemeClr val="dk1"/>
              </a:buClr>
              <a:buSzPts val="3600"/>
              <a:buChar char="•"/>
            </a:pPr>
            <a:r>
              <a:rPr lang="en" sz="3600">
                <a:latin typeface="Arial"/>
                <a:ea typeface="Arial"/>
                <a:cs typeface="Arial"/>
                <a:sym typeface="Arial"/>
              </a:rPr>
              <a:t>TEC 🡪 Dep’t of Education</a:t>
            </a:r>
            <a:endParaRPr sz="3600">
              <a:latin typeface="Arial"/>
              <a:ea typeface="Arial"/>
              <a:cs typeface="Arial"/>
              <a:sym typeface="Arial"/>
            </a:endParaRPr>
          </a:p>
          <a:p>
            <a:pPr indent="0" lvl="0" marL="0" rtl="0" algn="l">
              <a:lnSpc>
                <a:spcPct val="90000"/>
              </a:lnSpc>
              <a:spcBef>
                <a:spcPts val="1000"/>
              </a:spcBef>
              <a:spcAft>
                <a:spcPts val="0"/>
              </a:spcAft>
              <a:buClr>
                <a:schemeClr val="dk1"/>
              </a:buClr>
              <a:buSzPts val="3600"/>
              <a:buNone/>
            </a:pPr>
            <a:r>
              <a:rPr lang="en" sz="3600">
                <a:latin typeface="Arial"/>
                <a:ea typeface="Arial"/>
                <a:cs typeface="Arial"/>
                <a:sym typeface="Arial"/>
              </a:rPr>
              <a:t>Continuing referrals:</a:t>
            </a:r>
            <a:endParaRPr/>
          </a:p>
          <a:p>
            <a:pPr indent="-228600" lvl="0" marL="228600" rtl="0" algn="l">
              <a:lnSpc>
                <a:spcPct val="90000"/>
              </a:lnSpc>
              <a:spcBef>
                <a:spcPts val="1000"/>
              </a:spcBef>
              <a:spcAft>
                <a:spcPts val="0"/>
              </a:spcAft>
              <a:buClr>
                <a:schemeClr val="dk1"/>
              </a:buClr>
              <a:buSzPts val="3600"/>
              <a:buChar char="•"/>
            </a:pPr>
            <a:r>
              <a:rPr lang="en" sz="3600">
                <a:latin typeface="Arial"/>
                <a:ea typeface="Arial"/>
                <a:cs typeface="Arial"/>
                <a:sym typeface="Arial"/>
              </a:rPr>
              <a:t>Current and next FY budget</a:t>
            </a:r>
            <a:endParaRPr/>
          </a:p>
          <a:p>
            <a:pPr indent="-228600" lvl="0" marL="228600" rtl="0" algn="l">
              <a:lnSpc>
                <a:spcPct val="90000"/>
              </a:lnSpc>
              <a:spcBef>
                <a:spcPts val="1000"/>
              </a:spcBef>
              <a:spcAft>
                <a:spcPts val="0"/>
              </a:spcAft>
              <a:buClr>
                <a:schemeClr val="dk1"/>
              </a:buClr>
              <a:buSzPts val="3600"/>
              <a:buChar char="•"/>
            </a:pPr>
            <a:r>
              <a:rPr lang="en" sz="3600">
                <a:latin typeface="Arial"/>
                <a:ea typeface="Arial"/>
                <a:cs typeface="Arial"/>
                <a:sym typeface="Arial"/>
              </a:rPr>
              <a:t>Report on the “big picture balance sheet”</a:t>
            </a:r>
            <a:endParaRPr/>
          </a:p>
          <a:p>
            <a:pPr indent="0" lvl="0" marL="0" rtl="0" algn="l">
              <a:lnSpc>
                <a:spcPct val="90000"/>
              </a:lnSpc>
              <a:spcBef>
                <a:spcPts val="1000"/>
              </a:spcBef>
              <a:spcAft>
                <a:spcPts val="0"/>
              </a:spcAft>
              <a:buClr>
                <a:schemeClr val="dk1"/>
              </a:buClr>
              <a:buSzPts val="3600"/>
              <a:buNone/>
            </a:pPr>
            <a:r>
              <a:t/>
            </a:r>
            <a:endParaRPr sz="3600">
              <a:latin typeface="Arial"/>
              <a:ea typeface="Arial"/>
              <a:cs typeface="Arial"/>
              <a:sym typeface="Arial"/>
            </a:endParaRPr>
          </a:p>
          <a:p>
            <a:pPr indent="0" lvl="0" marL="228600" rtl="0" algn="l">
              <a:lnSpc>
                <a:spcPct val="90000"/>
              </a:lnSpc>
              <a:spcBef>
                <a:spcPts val="1000"/>
              </a:spcBef>
              <a:spcAft>
                <a:spcPts val="0"/>
              </a:spcAft>
              <a:buClr>
                <a:schemeClr val="dk1"/>
              </a:buClr>
              <a:buSzPts val="3600"/>
              <a:buNone/>
            </a:pPr>
            <a:r>
              <a:t/>
            </a:r>
            <a:endParaRPr sz="3600">
              <a:latin typeface="Arial"/>
              <a:ea typeface="Arial"/>
              <a:cs typeface="Arial"/>
              <a:sym typeface="Arial"/>
            </a:endParaRPr>
          </a:p>
        </p:txBody>
      </p:sp>
      <p:sp>
        <p:nvSpPr>
          <p:cNvPr id="566" name="Google Shape;566;p27"/>
          <p:cNvSpPr/>
          <p:nvPr/>
        </p:nvSpPr>
        <p:spPr>
          <a:xfrm>
            <a:off x="1543050" y="206276"/>
            <a:ext cx="8991600"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4800"/>
              <a:buFont typeface="Arial"/>
              <a:buNone/>
            </a:pPr>
            <a:r>
              <a:rPr b="1" i="0" lang="en" sz="4800" u="none" cap="none" strike="noStrike">
                <a:solidFill>
                  <a:srgbClr val="00B050"/>
                </a:solidFill>
                <a:latin typeface="Arial"/>
                <a:ea typeface="Arial"/>
                <a:cs typeface="Arial"/>
                <a:sym typeface="Arial"/>
              </a:rPr>
              <a:t>Budgetary Affairs Committee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B050"/>
              </a:buClr>
              <a:buSzPts val="4800"/>
              <a:buFont typeface="Arial"/>
              <a:buNone/>
            </a:pPr>
            <a:r>
              <a:rPr b="1" i="0" lang="en" sz="4800" u="none" cap="none" strike="noStrike">
                <a:solidFill>
                  <a:srgbClr val="00B050"/>
                </a:solidFill>
                <a:latin typeface="Arial"/>
                <a:ea typeface="Arial"/>
                <a:cs typeface="Arial"/>
                <a:sym typeface="Arial"/>
              </a:rPr>
              <a:t>Feb 16, 2023</a:t>
            </a:r>
            <a:endParaRPr b="0" i="0" sz="4400" u="none" cap="none" strike="noStrike">
              <a:solidFill>
                <a:srgbClr val="00B05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82"/>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TEC to Department of Education</a:t>
            </a:r>
            <a:endParaRPr/>
          </a:p>
        </p:txBody>
      </p:sp>
      <p:sp>
        <p:nvSpPr>
          <p:cNvPr id="572" name="Google Shape;572;p82"/>
          <p:cNvSpPr txBox="1"/>
          <p:nvPr>
            <p:ph idx="1" type="body"/>
          </p:nvPr>
        </p:nvSpPr>
        <p:spPr>
          <a:xfrm>
            <a:off x="428978" y="1374731"/>
            <a:ext cx="11215626" cy="533555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rPr lang="en" sz="3200">
                <a:latin typeface="Arial"/>
                <a:ea typeface="Arial"/>
                <a:cs typeface="Arial"/>
                <a:sym typeface="Arial"/>
              </a:rPr>
              <a:t>Chancellor’s Memorandum No. II-18 includes Budgetary Affairs Committee review and recommendation. </a:t>
            </a:r>
            <a:endParaRPr/>
          </a:p>
          <a:p>
            <a:pPr indent="-228600" lvl="0" marL="228600" rtl="0" algn="l">
              <a:lnSpc>
                <a:spcPct val="120000"/>
              </a:lnSpc>
              <a:spcBef>
                <a:spcPts val="1000"/>
              </a:spcBef>
              <a:spcAft>
                <a:spcPts val="0"/>
              </a:spcAft>
              <a:buClr>
                <a:schemeClr val="dk1"/>
              </a:buClr>
              <a:buSzPct val="100000"/>
              <a:buChar char="•"/>
            </a:pPr>
            <a:r>
              <a:rPr lang="en" sz="3200">
                <a:latin typeface="Arial"/>
                <a:ea typeface="Arial"/>
                <a:cs typeface="Arial"/>
                <a:sym typeface="Arial"/>
              </a:rPr>
              <a:t>After BAC, </a:t>
            </a:r>
            <a:endParaRPr/>
          </a:p>
          <a:p>
            <a:pPr indent="-228600" lvl="0" marL="228600" rtl="0" algn="l">
              <a:lnSpc>
                <a:spcPct val="120000"/>
              </a:lnSpc>
              <a:spcBef>
                <a:spcPts val="1000"/>
              </a:spcBef>
              <a:spcAft>
                <a:spcPts val="0"/>
              </a:spcAft>
              <a:buClr>
                <a:schemeClr val="dk1"/>
              </a:buClr>
              <a:buSzPct val="100000"/>
              <a:buChar char="•"/>
            </a:pPr>
            <a:r>
              <a:rPr lang="en" sz="3200">
                <a:latin typeface="Arial"/>
                <a:ea typeface="Arial"/>
                <a:cs typeface="Arial"/>
                <a:sym typeface="Arial"/>
              </a:rPr>
              <a:t>Campus Curricula Committee, </a:t>
            </a:r>
            <a:endParaRPr/>
          </a:p>
          <a:p>
            <a:pPr indent="-228600" lvl="0" marL="228600" rtl="0" algn="l">
              <a:lnSpc>
                <a:spcPct val="120000"/>
              </a:lnSpc>
              <a:spcBef>
                <a:spcPts val="1000"/>
              </a:spcBef>
              <a:spcAft>
                <a:spcPts val="0"/>
              </a:spcAft>
              <a:buClr>
                <a:schemeClr val="dk1"/>
              </a:buClr>
              <a:buSzPct val="100000"/>
              <a:buChar char="•"/>
            </a:pPr>
            <a:r>
              <a:rPr lang="en" sz="3200">
                <a:latin typeface="Arial"/>
                <a:ea typeface="Arial"/>
                <a:cs typeface="Arial"/>
                <a:sym typeface="Arial"/>
              </a:rPr>
              <a:t>Faculty Senate</a:t>
            </a:r>
            <a:endParaRPr/>
          </a:p>
          <a:p>
            <a:pPr indent="0" lvl="0" marL="0" rtl="0" algn="l">
              <a:lnSpc>
                <a:spcPct val="120000"/>
              </a:lnSpc>
              <a:spcBef>
                <a:spcPts val="1000"/>
              </a:spcBef>
              <a:spcAft>
                <a:spcPts val="0"/>
              </a:spcAft>
              <a:buClr>
                <a:schemeClr val="dk1"/>
              </a:buClr>
              <a:buSzPct val="100000"/>
              <a:buNone/>
            </a:pPr>
            <a:r>
              <a:rPr lang="en" sz="3200">
                <a:latin typeface="Arial"/>
                <a:ea typeface="Arial"/>
                <a:cs typeface="Arial"/>
                <a:sym typeface="Arial"/>
              </a:rPr>
              <a:t>Financial impact = one-time costs to change ‘letterhead’ and signs </a:t>
            </a:r>
            <a:endParaRPr/>
          </a:p>
          <a:p>
            <a:pPr indent="-228600" lvl="0" marL="228600" rtl="0" algn="l">
              <a:lnSpc>
                <a:spcPct val="120000"/>
              </a:lnSpc>
              <a:spcBef>
                <a:spcPts val="1000"/>
              </a:spcBef>
              <a:spcAft>
                <a:spcPts val="0"/>
              </a:spcAft>
              <a:buClr>
                <a:schemeClr val="dk1"/>
              </a:buClr>
              <a:buSzPct val="100000"/>
              <a:buChar char="•"/>
            </a:pPr>
            <a:r>
              <a:rPr lang="en" sz="3200">
                <a:latin typeface="Arial"/>
                <a:ea typeface="Arial"/>
                <a:cs typeface="Arial"/>
                <a:sym typeface="Arial"/>
              </a:rPr>
              <a:t>Dean Boroujerdi:  “…new roof and office renovations.  They would need to replace all of their signage anyway because of the construction”</a:t>
            </a:r>
            <a:endParaRPr/>
          </a:p>
          <a:p>
            <a:pPr indent="-228600" lvl="0" marL="228600" rtl="0" algn="l">
              <a:lnSpc>
                <a:spcPct val="120000"/>
              </a:lnSpc>
              <a:spcBef>
                <a:spcPts val="1000"/>
              </a:spcBef>
              <a:spcAft>
                <a:spcPts val="0"/>
              </a:spcAft>
              <a:buClr>
                <a:schemeClr val="dk1"/>
              </a:buClr>
              <a:buSzPct val="100000"/>
              <a:buChar char="•"/>
            </a:pPr>
            <a:r>
              <a:rPr lang="en" sz="3200">
                <a:latin typeface="Arial"/>
                <a:ea typeface="Arial"/>
                <a:cs typeface="Arial"/>
                <a:sym typeface="Arial"/>
              </a:rPr>
              <a:t>Dean Boroujerdi:  “TEC’s department budget should cover the cost and the Dean’s office will help as needed.”</a:t>
            </a:r>
            <a:endParaRPr/>
          </a:p>
          <a:p>
            <a:pPr indent="0" lvl="0" marL="0" rtl="0" algn="l">
              <a:lnSpc>
                <a:spcPct val="120000"/>
              </a:lnSpc>
              <a:spcBef>
                <a:spcPts val="1000"/>
              </a:spcBef>
              <a:spcAft>
                <a:spcPts val="0"/>
              </a:spcAft>
              <a:buClr>
                <a:schemeClr val="dk1"/>
              </a:buClr>
              <a:buSzPct val="100000"/>
              <a:buNone/>
            </a:pPr>
            <a:r>
              <a:rPr lang="en" sz="3200">
                <a:latin typeface="Arial"/>
                <a:ea typeface="Arial"/>
                <a:cs typeface="Arial"/>
                <a:sym typeface="Arial"/>
              </a:rPr>
              <a:t>BAC recommendation is support as an insignificant financial impact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3"/>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Budget</a:t>
            </a:r>
            <a:endParaRPr/>
          </a:p>
        </p:txBody>
      </p:sp>
      <p:sp>
        <p:nvSpPr>
          <p:cNvPr id="578" name="Google Shape;578;p83"/>
          <p:cNvSpPr txBox="1"/>
          <p:nvPr>
            <p:ph idx="1" type="body"/>
          </p:nvPr>
        </p:nvSpPr>
        <p:spPr>
          <a:xfrm>
            <a:off x="428978" y="1374731"/>
            <a:ext cx="11215626" cy="533555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0"/>
              </a:spcBef>
              <a:spcAft>
                <a:spcPts val="0"/>
              </a:spcAft>
              <a:buClr>
                <a:schemeClr val="dk1"/>
              </a:buClr>
              <a:buSzPct val="100000"/>
              <a:buNone/>
            </a:pPr>
            <a:r>
              <a:rPr lang="en" sz="3200">
                <a:latin typeface="Arial"/>
                <a:ea typeface="Arial"/>
                <a:cs typeface="Arial"/>
                <a:sym typeface="Arial"/>
              </a:rPr>
              <a:t>Current FY budget</a:t>
            </a:r>
            <a:endParaRPr/>
          </a:p>
          <a:p>
            <a:pPr indent="-228600" lvl="0" marL="228600" rtl="0" algn="l">
              <a:lnSpc>
                <a:spcPct val="120000"/>
              </a:lnSpc>
              <a:spcBef>
                <a:spcPts val="1000"/>
              </a:spcBef>
              <a:spcAft>
                <a:spcPts val="0"/>
              </a:spcAft>
              <a:buClr>
                <a:schemeClr val="dk1"/>
              </a:buClr>
              <a:buSzPct val="100000"/>
              <a:buChar char="•"/>
            </a:pPr>
            <a:r>
              <a:rPr lang="en" sz="2800">
                <a:latin typeface="Arial"/>
                <a:ea typeface="Arial"/>
                <a:cs typeface="Arial"/>
                <a:sym typeface="Arial"/>
              </a:rPr>
              <a:t>Financial aid (discount) better than expected, not all of $1 million contingency gone, but concern over grad student loss at end of CY</a:t>
            </a:r>
            <a:endParaRPr/>
          </a:p>
          <a:p>
            <a:pPr indent="-228600" lvl="0" marL="228600" rtl="0" algn="l">
              <a:lnSpc>
                <a:spcPct val="120000"/>
              </a:lnSpc>
              <a:spcBef>
                <a:spcPts val="1000"/>
              </a:spcBef>
              <a:spcAft>
                <a:spcPts val="0"/>
              </a:spcAft>
              <a:buClr>
                <a:schemeClr val="dk1"/>
              </a:buClr>
              <a:buSzPct val="100000"/>
              <a:buChar char="•"/>
            </a:pPr>
            <a:r>
              <a:rPr lang="en" sz="2800">
                <a:latin typeface="Arial"/>
                <a:ea typeface="Arial"/>
                <a:cs typeface="Arial"/>
                <a:sym typeface="Arial"/>
              </a:rPr>
              <a:t>High turnover and long-time unfilled (“extended fill rates”) for many staff positions</a:t>
            </a:r>
            <a:endParaRPr/>
          </a:p>
          <a:p>
            <a:pPr indent="0" lvl="0" marL="0" rtl="0" algn="l">
              <a:lnSpc>
                <a:spcPct val="120000"/>
              </a:lnSpc>
              <a:spcBef>
                <a:spcPts val="1000"/>
              </a:spcBef>
              <a:spcAft>
                <a:spcPts val="0"/>
              </a:spcAft>
              <a:buClr>
                <a:schemeClr val="dk1"/>
              </a:buClr>
              <a:buSzPct val="100000"/>
              <a:buNone/>
            </a:pPr>
            <a:r>
              <a:rPr lang="en" sz="3200">
                <a:latin typeface="Arial"/>
                <a:ea typeface="Arial"/>
                <a:cs typeface="Arial"/>
                <a:sym typeface="Arial"/>
              </a:rPr>
              <a:t>Next year (FY 2024)</a:t>
            </a:r>
            <a:endParaRPr/>
          </a:p>
          <a:p>
            <a:pPr indent="-228600" lvl="0" marL="228600" rtl="0" algn="l">
              <a:lnSpc>
                <a:spcPct val="120000"/>
              </a:lnSpc>
              <a:spcBef>
                <a:spcPts val="1000"/>
              </a:spcBef>
              <a:spcAft>
                <a:spcPts val="0"/>
              </a:spcAft>
              <a:buClr>
                <a:schemeClr val="dk1"/>
              </a:buClr>
              <a:buSzPct val="100000"/>
              <a:buChar char="•"/>
            </a:pPr>
            <a:r>
              <a:rPr lang="en" sz="3200">
                <a:latin typeface="Arial"/>
                <a:ea typeface="Arial"/>
                <a:cs typeface="Arial"/>
                <a:sym typeface="Arial"/>
              </a:rPr>
              <a:t>State appropriation </a:t>
            </a:r>
            <a:endParaRPr/>
          </a:p>
          <a:p>
            <a:pPr indent="-228600" lvl="1" marL="685800" rtl="0" algn="l">
              <a:lnSpc>
                <a:spcPct val="120000"/>
              </a:lnSpc>
              <a:spcBef>
                <a:spcPts val="500"/>
              </a:spcBef>
              <a:spcAft>
                <a:spcPts val="0"/>
              </a:spcAft>
              <a:buClr>
                <a:schemeClr val="dk1"/>
              </a:buClr>
              <a:buSzPct val="100000"/>
              <a:buChar char="•"/>
            </a:pPr>
            <a:r>
              <a:rPr lang="en" sz="2800">
                <a:latin typeface="Arial"/>
                <a:ea typeface="Arial"/>
                <a:cs typeface="Arial"/>
                <a:sym typeface="Arial"/>
              </a:rPr>
              <a:t>7% increase, maybe (Gov) = $3.9 MM</a:t>
            </a:r>
            <a:endParaRPr/>
          </a:p>
          <a:p>
            <a:pPr indent="-228600" lvl="1" marL="685800" rtl="0" algn="l">
              <a:lnSpc>
                <a:spcPct val="120000"/>
              </a:lnSpc>
              <a:spcBef>
                <a:spcPts val="500"/>
              </a:spcBef>
              <a:spcAft>
                <a:spcPts val="0"/>
              </a:spcAft>
              <a:buClr>
                <a:schemeClr val="dk1"/>
              </a:buClr>
              <a:buSzPct val="100000"/>
              <a:buChar char="•"/>
            </a:pPr>
            <a:r>
              <a:rPr lang="en" sz="2800">
                <a:latin typeface="Arial"/>
                <a:ea typeface="Arial"/>
                <a:cs typeface="Arial"/>
                <a:sym typeface="Arial"/>
              </a:rPr>
              <a:t>(We are not state employees in that way, don’t get excited)</a:t>
            </a:r>
            <a:endParaRPr/>
          </a:p>
          <a:p>
            <a:pPr indent="-228600" lvl="0" marL="228600" rtl="0" algn="l">
              <a:lnSpc>
                <a:spcPct val="120000"/>
              </a:lnSpc>
              <a:spcBef>
                <a:spcPts val="1000"/>
              </a:spcBef>
              <a:spcAft>
                <a:spcPts val="0"/>
              </a:spcAft>
              <a:buClr>
                <a:schemeClr val="dk1"/>
              </a:buClr>
              <a:buSzPct val="100000"/>
              <a:buChar char="•"/>
            </a:pPr>
            <a:r>
              <a:rPr lang="en" sz="3200">
                <a:latin typeface="Arial"/>
                <a:ea typeface="Arial"/>
                <a:cs typeface="Arial"/>
                <a:sym typeface="Arial"/>
              </a:rPr>
              <a:t>Tuition:</a:t>
            </a:r>
            <a:endParaRPr/>
          </a:p>
          <a:p>
            <a:pPr indent="-228600" lvl="1" marL="685800" rtl="0" algn="l">
              <a:lnSpc>
                <a:spcPct val="120000"/>
              </a:lnSpc>
              <a:spcBef>
                <a:spcPts val="500"/>
              </a:spcBef>
              <a:spcAft>
                <a:spcPts val="0"/>
              </a:spcAft>
              <a:buClr>
                <a:schemeClr val="dk1"/>
              </a:buClr>
              <a:buSzPct val="100000"/>
              <a:buChar char="•"/>
            </a:pPr>
            <a:r>
              <a:rPr lang="en" sz="2800">
                <a:latin typeface="Arial"/>
                <a:ea typeface="Arial"/>
                <a:cs typeface="Arial"/>
                <a:sym typeface="Arial"/>
              </a:rPr>
              <a:t>Enrollment projection: +67 freshman, net -58 undergrads, +142 grad students</a:t>
            </a:r>
            <a:endParaRPr/>
          </a:p>
          <a:p>
            <a:pPr indent="-228600" lvl="1" marL="685800" rtl="0" algn="l">
              <a:lnSpc>
                <a:spcPct val="120000"/>
              </a:lnSpc>
              <a:spcBef>
                <a:spcPts val="500"/>
              </a:spcBef>
              <a:spcAft>
                <a:spcPts val="0"/>
              </a:spcAft>
              <a:buClr>
                <a:schemeClr val="dk1"/>
              </a:buClr>
              <a:buSzPct val="100000"/>
              <a:buChar char="•"/>
            </a:pPr>
            <a:r>
              <a:rPr lang="en" sz="2800">
                <a:latin typeface="Arial"/>
                <a:ea typeface="Arial"/>
                <a:cs typeface="Arial"/>
                <a:sym typeface="Arial"/>
              </a:rPr>
              <a:t>Tuition model change to tiers, designed as net zero change</a:t>
            </a:r>
            <a:endParaRPr/>
          </a:p>
          <a:p>
            <a:pPr indent="-228600" lvl="1" marL="685800" rtl="0" algn="l">
              <a:lnSpc>
                <a:spcPct val="120000"/>
              </a:lnSpc>
              <a:spcBef>
                <a:spcPts val="500"/>
              </a:spcBef>
              <a:spcAft>
                <a:spcPts val="0"/>
              </a:spcAft>
              <a:buClr>
                <a:schemeClr val="dk1"/>
              </a:buClr>
              <a:buSzPct val="100000"/>
              <a:buChar char="•"/>
            </a:pPr>
            <a:r>
              <a:rPr lang="en" sz="2800">
                <a:latin typeface="Arial"/>
                <a:ea typeface="Arial"/>
                <a:cs typeface="Arial"/>
                <a:sym typeface="Arial"/>
              </a:rPr>
              <a:t>But inflation may drive tuition increase</a:t>
            </a:r>
            <a:endParaRPr/>
          </a:p>
          <a:p>
            <a:pPr indent="-228600" lvl="0" marL="228600" rtl="0" algn="l">
              <a:lnSpc>
                <a:spcPct val="120000"/>
              </a:lnSpc>
              <a:spcBef>
                <a:spcPts val="1000"/>
              </a:spcBef>
              <a:spcAft>
                <a:spcPts val="0"/>
              </a:spcAft>
              <a:buClr>
                <a:schemeClr val="dk1"/>
              </a:buClr>
              <a:buSzPct val="100000"/>
              <a:buChar char="•"/>
            </a:pPr>
            <a:r>
              <a:rPr lang="en" sz="3200">
                <a:latin typeface="Arial"/>
                <a:ea typeface="Arial"/>
                <a:cs typeface="Arial"/>
                <a:sym typeface="Arial"/>
              </a:rPr>
              <a:t>Buildings:</a:t>
            </a:r>
            <a:endParaRPr/>
          </a:p>
          <a:p>
            <a:pPr indent="-228600" lvl="1" marL="685800" rtl="0" algn="l">
              <a:lnSpc>
                <a:spcPct val="120000"/>
              </a:lnSpc>
              <a:spcBef>
                <a:spcPts val="500"/>
              </a:spcBef>
              <a:spcAft>
                <a:spcPts val="0"/>
              </a:spcAft>
              <a:buClr>
                <a:schemeClr val="dk1"/>
              </a:buClr>
              <a:buSzPct val="100000"/>
              <a:buChar char="•"/>
            </a:pPr>
            <a:r>
              <a:rPr lang="en" sz="2800">
                <a:latin typeface="Arial"/>
                <a:ea typeface="Arial"/>
                <a:cs typeface="Arial"/>
                <a:sym typeface="Arial"/>
              </a:rPr>
              <a:t>$25 MM for ERL, Schrenk, and extend geothermal to Parker, Norwood, and Harris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84"/>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Budget timeline</a:t>
            </a:r>
            <a:endParaRPr/>
          </a:p>
        </p:txBody>
      </p:sp>
      <p:sp>
        <p:nvSpPr>
          <p:cNvPr id="584" name="Google Shape;584;p84"/>
          <p:cNvSpPr txBox="1"/>
          <p:nvPr>
            <p:ph idx="1" type="body"/>
          </p:nvPr>
        </p:nvSpPr>
        <p:spPr>
          <a:xfrm>
            <a:off x="428978" y="1374731"/>
            <a:ext cx="11215626" cy="533555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rPr lang="en" sz="3200" u="sng">
                <a:latin typeface="Arial"/>
                <a:ea typeface="Arial"/>
                <a:cs typeface="Arial"/>
                <a:sym typeface="Arial"/>
              </a:rPr>
              <a:t>Now</a:t>
            </a:r>
            <a:r>
              <a:rPr lang="en" sz="3200">
                <a:latin typeface="Arial"/>
                <a:ea typeface="Arial"/>
                <a:cs typeface="Arial"/>
                <a:sym typeface="Arial"/>
              </a:rPr>
              <a:t>: keep track of </a:t>
            </a:r>
            <a:endParaRPr/>
          </a:p>
          <a:p>
            <a:pPr indent="-514350" lvl="0" marL="514350" rtl="0" algn="l">
              <a:lnSpc>
                <a:spcPct val="120000"/>
              </a:lnSpc>
              <a:spcBef>
                <a:spcPts val="1000"/>
              </a:spcBef>
              <a:spcAft>
                <a:spcPts val="0"/>
              </a:spcAft>
              <a:buClr>
                <a:schemeClr val="dk1"/>
              </a:buClr>
              <a:buSzPct val="100000"/>
              <a:buAutoNum type="arabicParenBoth"/>
            </a:pPr>
            <a:r>
              <a:rPr lang="en" sz="3200">
                <a:latin typeface="Arial"/>
                <a:ea typeface="Arial"/>
                <a:cs typeface="Arial"/>
                <a:sym typeface="Arial"/>
              </a:rPr>
              <a:t>state budget bills, department budget building, and </a:t>
            </a:r>
            <a:endParaRPr/>
          </a:p>
          <a:p>
            <a:pPr indent="-514350" lvl="0" marL="514350" rtl="0" algn="l">
              <a:lnSpc>
                <a:spcPct val="120000"/>
              </a:lnSpc>
              <a:spcBef>
                <a:spcPts val="1000"/>
              </a:spcBef>
              <a:spcAft>
                <a:spcPts val="0"/>
              </a:spcAft>
              <a:buClr>
                <a:schemeClr val="dk1"/>
              </a:buClr>
              <a:buSzPct val="100000"/>
              <a:buAutoNum type="arabicParenBoth"/>
            </a:pPr>
            <a:r>
              <a:rPr lang="en" sz="3200">
                <a:latin typeface="Arial"/>
                <a:ea typeface="Arial"/>
                <a:cs typeface="Arial"/>
                <a:sym typeface="Arial"/>
              </a:rPr>
              <a:t>enrollment projections [A&amp;R days = registered 4 Feb, 4 Mar, 1 Apr, 15 Apr, 9 Jun, 14 Aug], have vague guesstimate of budget changes</a:t>
            </a:r>
            <a:endParaRPr/>
          </a:p>
          <a:p>
            <a:pPr indent="0" lvl="0" marL="0" rtl="0" algn="l">
              <a:lnSpc>
                <a:spcPct val="120000"/>
              </a:lnSpc>
              <a:spcBef>
                <a:spcPts val="1000"/>
              </a:spcBef>
              <a:spcAft>
                <a:spcPts val="0"/>
              </a:spcAft>
              <a:buClr>
                <a:schemeClr val="dk1"/>
              </a:buClr>
              <a:buSzPct val="100000"/>
              <a:buNone/>
            </a:pPr>
            <a:r>
              <a:rPr lang="en" sz="3200" u="sng">
                <a:latin typeface="Arial"/>
                <a:ea typeface="Arial"/>
                <a:cs typeface="Arial"/>
                <a:sym typeface="Arial"/>
              </a:rPr>
              <a:t>Mid-May</a:t>
            </a:r>
            <a:r>
              <a:rPr lang="en" sz="3200">
                <a:latin typeface="Arial"/>
                <a:ea typeface="Arial"/>
                <a:cs typeface="Arial"/>
                <a:sym typeface="Arial"/>
              </a:rPr>
              <a:t>:  State budget signed, appropriation known, have fair guesstimate</a:t>
            </a:r>
            <a:endParaRPr/>
          </a:p>
          <a:p>
            <a:pPr indent="0" lvl="0" marL="0" rtl="0" algn="l">
              <a:lnSpc>
                <a:spcPct val="120000"/>
              </a:lnSpc>
              <a:spcBef>
                <a:spcPts val="1000"/>
              </a:spcBef>
              <a:spcAft>
                <a:spcPts val="0"/>
              </a:spcAft>
              <a:buClr>
                <a:schemeClr val="dk1"/>
              </a:buClr>
              <a:buSzPct val="100000"/>
              <a:buNone/>
            </a:pPr>
            <a:r>
              <a:rPr lang="en" sz="3200" u="sng">
                <a:latin typeface="Arial"/>
                <a:ea typeface="Arial"/>
                <a:cs typeface="Arial"/>
                <a:sym typeface="Arial"/>
              </a:rPr>
              <a:t>Mid to late May</a:t>
            </a:r>
            <a:r>
              <a:rPr lang="en" sz="3200">
                <a:latin typeface="Arial"/>
                <a:ea typeface="Arial"/>
                <a:cs typeface="Arial"/>
                <a:sym typeface="Arial"/>
              </a:rPr>
              <a:t>:  Enrollment (tuition) estimate set 🡪 budget values set</a:t>
            </a:r>
            <a:endParaRPr/>
          </a:p>
          <a:p>
            <a:pPr indent="0" lvl="0" marL="0" rtl="0" algn="l">
              <a:lnSpc>
                <a:spcPct val="120000"/>
              </a:lnSpc>
              <a:spcBef>
                <a:spcPts val="1000"/>
              </a:spcBef>
              <a:spcAft>
                <a:spcPts val="0"/>
              </a:spcAft>
              <a:buClr>
                <a:schemeClr val="dk1"/>
              </a:buClr>
              <a:buSzPct val="100000"/>
              <a:buNone/>
            </a:pPr>
            <a:r>
              <a:rPr lang="en" sz="3200" u="sng">
                <a:latin typeface="Arial"/>
                <a:ea typeface="Arial"/>
                <a:cs typeface="Arial"/>
                <a:sym typeface="Arial"/>
              </a:rPr>
              <a:t>June:</a:t>
            </a:r>
            <a:r>
              <a:rPr lang="en" sz="3200">
                <a:latin typeface="Arial"/>
                <a:ea typeface="Arial"/>
                <a:cs typeface="Arial"/>
                <a:sym typeface="Arial"/>
              </a:rPr>
              <a:t>  Salary guidelines released</a:t>
            </a:r>
            <a:endParaRPr/>
          </a:p>
          <a:p>
            <a:pPr indent="0" lvl="0" marL="0" rtl="0" algn="l">
              <a:lnSpc>
                <a:spcPct val="120000"/>
              </a:lnSpc>
              <a:spcBef>
                <a:spcPts val="1000"/>
              </a:spcBef>
              <a:spcAft>
                <a:spcPts val="0"/>
              </a:spcAft>
              <a:buClr>
                <a:schemeClr val="dk1"/>
              </a:buClr>
              <a:buSzPct val="100000"/>
              <a:buNone/>
            </a:pPr>
            <a:r>
              <a:rPr lang="en" sz="3200" u="sng">
                <a:latin typeface="Arial"/>
                <a:ea typeface="Arial"/>
                <a:cs typeface="Arial"/>
                <a:sym typeface="Arial"/>
              </a:rPr>
              <a:t>Late June</a:t>
            </a:r>
            <a:r>
              <a:rPr lang="en" sz="3200">
                <a:latin typeface="Arial"/>
                <a:ea typeface="Arial"/>
                <a:cs typeface="Arial"/>
                <a:sym typeface="Arial"/>
              </a:rPr>
              <a:t>:  Curators approve budget</a:t>
            </a:r>
            <a:endParaRPr/>
          </a:p>
          <a:p>
            <a:pPr indent="0" lvl="0" marL="0" rtl="0" algn="l">
              <a:lnSpc>
                <a:spcPct val="120000"/>
              </a:lnSpc>
              <a:spcBef>
                <a:spcPts val="1000"/>
              </a:spcBef>
              <a:spcAft>
                <a:spcPts val="0"/>
              </a:spcAft>
              <a:buClr>
                <a:schemeClr val="dk1"/>
              </a:buClr>
              <a:buSzPct val="100000"/>
              <a:buNone/>
            </a:pPr>
            <a:r>
              <a:rPr lang="en" sz="3200" u="sng">
                <a:latin typeface="Arial"/>
                <a:ea typeface="Arial"/>
                <a:cs typeface="Arial"/>
                <a:sym typeface="Arial"/>
              </a:rPr>
              <a:t>July 1</a:t>
            </a:r>
            <a:r>
              <a:rPr lang="en" sz="3200">
                <a:latin typeface="Arial"/>
                <a:ea typeface="Arial"/>
                <a:cs typeface="Arial"/>
                <a:sym typeface="Arial"/>
              </a:rPr>
              <a:t>: start Fiscal Year</a:t>
            </a:r>
            <a:endParaRPr/>
          </a:p>
          <a:p>
            <a:pPr indent="0" lvl="0" marL="0" rtl="0" algn="l">
              <a:lnSpc>
                <a:spcPct val="120000"/>
              </a:lnSpc>
              <a:spcBef>
                <a:spcPts val="1000"/>
              </a:spcBef>
              <a:spcAft>
                <a:spcPts val="0"/>
              </a:spcAft>
              <a:buClr>
                <a:schemeClr val="dk1"/>
              </a:buClr>
              <a:buSzPct val="100000"/>
              <a:buNone/>
            </a:pPr>
            <a:r>
              <a:rPr lang="en" sz="3200" u="sng">
                <a:latin typeface="Arial"/>
                <a:ea typeface="Arial"/>
                <a:cs typeface="Arial"/>
                <a:sym typeface="Arial"/>
              </a:rPr>
              <a:t>Sept 1</a:t>
            </a:r>
            <a:r>
              <a:rPr lang="en" sz="3200">
                <a:latin typeface="Arial"/>
                <a:ea typeface="Arial"/>
                <a:cs typeface="Arial"/>
                <a:sym typeface="Arial"/>
              </a:rPr>
              <a:t>: start salary year for academic employees</a:t>
            </a:r>
            <a:endParaRPr/>
          </a:p>
          <a:p>
            <a:pPr indent="-90805" lvl="1" marL="685800" rtl="0" algn="l">
              <a:lnSpc>
                <a:spcPct val="120000"/>
              </a:lnSpc>
              <a:spcBef>
                <a:spcPts val="500"/>
              </a:spcBef>
              <a:spcAft>
                <a:spcPts val="0"/>
              </a:spcAft>
              <a:buClr>
                <a:schemeClr val="dk1"/>
              </a:buClr>
              <a:buSzPct val="100000"/>
              <a:buNone/>
            </a:pPr>
            <a:r>
              <a:t/>
            </a:r>
            <a:endParaRPr sz="28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85"/>
          <p:cNvSpPr txBox="1"/>
          <p:nvPr>
            <p:ph type="title"/>
          </p:nvPr>
        </p:nvSpPr>
        <p:spPr>
          <a:xfrm>
            <a:off x="501555" y="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General Revenue Budget</a:t>
            </a:r>
            <a:endParaRPr/>
          </a:p>
        </p:txBody>
      </p:sp>
      <p:graphicFrame>
        <p:nvGraphicFramePr>
          <p:cNvPr id="590" name="Google Shape;590;p85"/>
          <p:cNvGraphicFramePr/>
          <p:nvPr/>
        </p:nvGraphicFramePr>
        <p:xfrm>
          <a:off x="149677" y="1122576"/>
          <a:ext cx="3000000" cy="3000000"/>
        </p:xfrm>
        <a:graphic>
          <a:graphicData uri="http://schemas.openxmlformats.org/drawingml/2006/table">
            <a:tbl>
              <a:tblPr>
                <a:noFill/>
                <a:tableStyleId>{8A9E143B-C62F-40CF-8C8F-6149E9B2A06D}</a:tableStyleId>
              </a:tblPr>
              <a:tblGrid>
                <a:gridCol w="2409125"/>
                <a:gridCol w="1505575"/>
                <a:gridCol w="1624900"/>
                <a:gridCol w="1781700"/>
              </a:tblGrid>
              <a:tr h="532850">
                <a:tc>
                  <a:txBody>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000000"/>
                          </a:solidFill>
                          <a:latin typeface="Calibri"/>
                          <a:ea typeface="Calibri"/>
                          <a:cs typeface="Calibri"/>
                          <a:sym typeface="Calibri"/>
                        </a:rPr>
                        <a:t> </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FY 21</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FY 22</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FY 23 (budgeted)</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Tuition and Fees</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$119,477,148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$119,255,572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$123,885,664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6005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Scholarship Allowance</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(36,728,607)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(38,692,747)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(41,287,426)</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Discount</a:t>
                      </a:r>
                      <a:endParaRPr sz="1400" u="none" cap="none" strike="noStrike"/>
                    </a:p>
                  </a:txBody>
                  <a:tcPr marT="7625" marB="0" marR="7625" marL="274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31%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32%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33%</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Net Tuition &amp; Fees</a:t>
                      </a:r>
                      <a:endParaRPr sz="1400" u="none" cap="none" strike="noStrike"/>
                    </a:p>
                  </a:txBody>
                  <a:tcPr marT="7625" marB="0" marR="7625" marL="274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$83,748,541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80,562,825</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82,598,238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State Appropriation</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45,690,941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53,026,096</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55,942,347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Gift Revenues</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493,109</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441,381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347,500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Recovery of F &amp; A</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6,496,349</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7,611,796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7,290,000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607625">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Endowment &amp; Investment Income</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1,891,705</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3,399,798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3,391,902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Sales &amp; Services Income</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709,380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1,125,303</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999,930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Other Incomes</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2,209,518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2,841,403</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2,067,024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Revenue Contingency</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Total Revenues</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$140,239,544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$149,008,602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$152,636,941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591" name="Google Shape;591;p85"/>
          <p:cNvSpPr txBox="1"/>
          <p:nvPr/>
        </p:nvSpPr>
        <p:spPr>
          <a:xfrm>
            <a:off x="8731036" y="4997741"/>
            <a:ext cx="3114218" cy="156966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Tuition variance: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- 1.6 MM UG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+ 1.9 MM Grad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- 1.1 MM distance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600"/>
              <a:buFont typeface="Arial"/>
              <a:buNone/>
            </a:pPr>
            <a:r>
              <a:rPr b="0" i="0" lang="en" sz="1600" u="sng" cap="none" strike="noStrike">
                <a:solidFill>
                  <a:srgbClr val="FF0000"/>
                </a:solidFill>
                <a:latin typeface="Arial"/>
                <a:ea typeface="Arial"/>
                <a:cs typeface="Arial"/>
                <a:sym typeface="Arial"/>
              </a:rPr>
              <a:t>+ 1.2 MM contingency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+0.4 MM maybe (Spring melt)</a:t>
            </a:r>
            <a:endParaRPr b="0" i="0" sz="1400" u="none" cap="none" strike="noStrike">
              <a:solidFill>
                <a:srgbClr val="000000"/>
              </a:solidFill>
              <a:latin typeface="Arial"/>
              <a:ea typeface="Arial"/>
              <a:cs typeface="Arial"/>
              <a:sym typeface="Arial"/>
            </a:endParaRPr>
          </a:p>
        </p:txBody>
      </p:sp>
      <p:cxnSp>
        <p:nvCxnSpPr>
          <p:cNvPr id="592" name="Google Shape;592;p85"/>
          <p:cNvCxnSpPr/>
          <p:nvPr/>
        </p:nvCxnSpPr>
        <p:spPr>
          <a:xfrm rot="10800000">
            <a:off x="7470950" y="5536734"/>
            <a:ext cx="1260086" cy="813732"/>
          </a:xfrm>
          <a:prstGeom prst="straightConnector1">
            <a:avLst/>
          </a:prstGeom>
          <a:noFill/>
          <a:ln cap="flat" cmpd="sng" w="9525">
            <a:solidFill>
              <a:srgbClr val="FF0000"/>
            </a:solidFill>
            <a:prstDash val="solid"/>
            <a:miter lim="800000"/>
            <a:headEnd len="sm" w="sm" type="none"/>
            <a:tailEnd len="med" w="med" type="triangl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6"/>
          <p:cNvSpPr txBox="1"/>
          <p:nvPr>
            <p:ph type="title"/>
          </p:nvPr>
        </p:nvSpPr>
        <p:spPr>
          <a:xfrm>
            <a:off x="501555" y="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General Revenue Budget</a:t>
            </a:r>
            <a:endParaRPr/>
          </a:p>
        </p:txBody>
      </p:sp>
      <p:graphicFrame>
        <p:nvGraphicFramePr>
          <p:cNvPr id="598" name="Google Shape;598;p86"/>
          <p:cNvGraphicFramePr/>
          <p:nvPr/>
        </p:nvGraphicFramePr>
        <p:xfrm>
          <a:off x="149677" y="1122576"/>
          <a:ext cx="3000000" cy="3000000"/>
        </p:xfrm>
        <a:graphic>
          <a:graphicData uri="http://schemas.openxmlformats.org/drawingml/2006/table">
            <a:tbl>
              <a:tblPr>
                <a:noFill/>
                <a:tableStyleId>{8A9E143B-C62F-40CF-8C8F-6149E9B2A06D}</a:tableStyleId>
              </a:tblPr>
              <a:tblGrid>
                <a:gridCol w="2409125"/>
                <a:gridCol w="1505575"/>
                <a:gridCol w="1624900"/>
                <a:gridCol w="1781700"/>
                <a:gridCol w="1781700"/>
              </a:tblGrid>
              <a:tr h="532850">
                <a:tc>
                  <a:txBody>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000000"/>
                          </a:solidFill>
                          <a:latin typeface="Calibri"/>
                          <a:ea typeface="Calibri"/>
                          <a:cs typeface="Calibri"/>
                          <a:sym typeface="Calibri"/>
                        </a:rPr>
                        <a:t> </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FY 21</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FY 22</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FY 23 (budgeted)</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FY 24 </a:t>
                      </a:r>
                      <a:endParaRPr sz="1400" u="none" cap="none" strike="noStrike"/>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(vague dream)</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Tuition and Fees</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$119,477,148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$119,255,572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$123,885,664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$125,885,664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6005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Scholarship Allowance</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(36,728,607)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(38,692,747)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(41,287,426)</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(40,283,412)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Discount</a:t>
                      </a:r>
                      <a:endParaRPr sz="1400" u="none" cap="none" strike="noStrike"/>
                    </a:p>
                  </a:txBody>
                  <a:tcPr marT="7625" marB="0" marR="7625" marL="274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31%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32%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33%</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32%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Net Tuition &amp; Fees</a:t>
                      </a:r>
                      <a:endParaRPr sz="1400" u="none" cap="none" strike="noStrike"/>
                    </a:p>
                  </a:txBody>
                  <a:tcPr marT="7625" marB="0" marR="7625" marL="274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$83,748,541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80,562,825</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82,598,238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85,602,251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State Appropriation</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45,690,941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53,026,096</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55,942,347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59,858,861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Gift Revenues</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493,109</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441,381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347,500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350,000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Recovery of F &amp; A</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6,496,349</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7,611,796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7,290,000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8,000,000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607625">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Endowment &amp; Investment Income</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1,891,705</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3,399,798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3,391,902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3,391,902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Sales &amp; Services Income</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709,380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1,125,303</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999,930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1,000,000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Other Incomes</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2,209,518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2,841,403</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2,067,024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2,000,000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Revenue Contingency</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08500">
                <a:tc>
                  <a:txBody>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Total Revenues</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$140,239,544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$149,008,602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$152,636,941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$160,202,464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599" name="Google Shape;599;p86"/>
          <p:cNvSpPr txBox="1"/>
          <p:nvPr/>
        </p:nvSpPr>
        <p:spPr>
          <a:xfrm>
            <a:off x="9252642" y="1643134"/>
            <a:ext cx="377242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Enrollment: -58 UG, +142 grad</a:t>
            </a:r>
            <a:endParaRPr b="0" i="0" sz="1400" u="none" cap="none" strike="noStrike">
              <a:solidFill>
                <a:srgbClr val="000000"/>
              </a:solidFill>
              <a:latin typeface="Arial"/>
              <a:ea typeface="Arial"/>
              <a:cs typeface="Arial"/>
              <a:sym typeface="Arial"/>
            </a:endParaRPr>
          </a:p>
        </p:txBody>
      </p:sp>
      <p:sp>
        <p:nvSpPr>
          <p:cNvPr id="600" name="Google Shape;600;p86"/>
          <p:cNvSpPr txBox="1"/>
          <p:nvPr/>
        </p:nvSpPr>
        <p:spPr>
          <a:xfrm>
            <a:off x="9454201" y="4922478"/>
            <a:ext cx="258812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Blank = covers $1 MM tuition shortfall</a:t>
            </a:r>
            <a:endParaRPr b="0" i="0" sz="1400" u="none" cap="none" strike="noStrike">
              <a:solidFill>
                <a:srgbClr val="000000"/>
              </a:solidFill>
              <a:latin typeface="Arial"/>
              <a:ea typeface="Arial"/>
              <a:cs typeface="Arial"/>
              <a:sym typeface="Arial"/>
            </a:endParaRPr>
          </a:p>
        </p:txBody>
      </p:sp>
      <p:cxnSp>
        <p:nvCxnSpPr>
          <p:cNvPr id="601" name="Google Shape;601;p86"/>
          <p:cNvCxnSpPr>
            <a:stCxn id="600" idx="1"/>
          </p:cNvCxnSpPr>
          <p:nvPr/>
        </p:nvCxnSpPr>
        <p:spPr>
          <a:xfrm flipH="1">
            <a:off x="9252601" y="5214866"/>
            <a:ext cx="201600" cy="212700"/>
          </a:xfrm>
          <a:prstGeom prst="straightConnector1">
            <a:avLst/>
          </a:prstGeom>
          <a:noFill/>
          <a:ln cap="flat" cmpd="sng" w="9525">
            <a:solidFill>
              <a:srgbClr val="FF0000"/>
            </a:solidFill>
            <a:prstDash val="solid"/>
            <a:miter lim="800000"/>
            <a:headEnd len="sm" w="sm" type="none"/>
            <a:tailEnd len="med" w="med" type="triangle"/>
          </a:ln>
        </p:spPr>
      </p:cxnSp>
      <p:sp>
        <p:nvSpPr>
          <p:cNvPr id="602" name="Google Shape;602;p86"/>
          <p:cNvSpPr txBox="1"/>
          <p:nvPr/>
        </p:nvSpPr>
        <p:spPr>
          <a:xfrm>
            <a:off x="8121748" y="6127507"/>
            <a:ext cx="329566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+7.6 million w/o tuition increase</a:t>
            </a:r>
            <a:endParaRPr b="0" i="0" sz="1400" u="none" cap="none" strike="noStrike">
              <a:solidFill>
                <a:srgbClr val="000000"/>
              </a:solidFill>
              <a:latin typeface="Arial"/>
              <a:ea typeface="Arial"/>
              <a:cs typeface="Arial"/>
              <a:sym typeface="Arial"/>
            </a:endParaRPr>
          </a:p>
        </p:txBody>
      </p:sp>
      <p:sp>
        <p:nvSpPr>
          <p:cNvPr id="603" name="Google Shape;603;p86"/>
          <p:cNvSpPr txBox="1"/>
          <p:nvPr/>
        </p:nvSpPr>
        <p:spPr>
          <a:xfrm>
            <a:off x="9252642" y="2931660"/>
            <a:ext cx="258812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7% increase</a:t>
            </a:r>
            <a:endParaRPr b="0" i="0" sz="1400" u="none" cap="none" strike="noStrike">
              <a:solidFill>
                <a:srgbClr val="000000"/>
              </a:solidFill>
              <a:latin typeface="Arial"/>
              <a:ea typeface="Arial"/>
              <a:cs typeface="Arial"/>
              <a:sym typeface="Arial"/>
            </a:endParaRPr>
          </a:p>
        </p:txBody>
      </p:sp>
      <p:sp>
        <p:nvSpPr>
          <p:cNvPr id="604" name="Google Shape;604;p86"/>
          <p:cNvSpPr txBox="1"/>
          <p:nvPr/>
        </p:nvSpPr>
        <p:spPr>
          <a:xfrm>
            <a:off x="9252642" y="1972852"/>
            <a:ext cx="293935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I hope discount rate declining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857250" lvl="0" marL="857250" rtl="0" algn="l">
              <a:lnSpc>
                <a:spcPct val="100000"/>
              </a:lnSpc>
              <a:spcBef>
                <a:spcPts val="0"/>
              </a:spcBef>
              <a:spcAft>
                <a:spcPts val="0"/>
              </a:spcAft>
              <a:buClr>
                <a:srgbClr val="003B49"/>
              </a:buClr>
              <a:buSzPts val="3600"/>
              <a:buAutoNum type="romanUcPeriod" startAt="2"/>
            </a:pPr>
            <a:r>
              <a:rPr lang="en" sz="3600">
                <a:solidFill>
                  <a:srgbClr val="58A339"/>
                </a:solidFill>
                <a:latin typeface="Arial"/>
                <a:ea typeface="Arial"/>
                <a:cs typeface="Arial"/>
                <a:sym typeface="Arial"/>
              </a:rPr>
              <a:t>Approval of Minutes</a:t>
            </a:r>
            <a:endParaRPr>
              <a:solidFill>
                <a:srgbClr val="58A339"/>
              </a:solidFill>
            </a:endParaRPr>
          </a:p>
          <a:p>
            <a:pPr indent="-576263" lvl="0" marL="1490663" rtl="0" algn="l">
              <a:lnSpc>
                <a:spcPct val="100000"/>
              </a:lnSpc>
              <a:spcBef>
                <a:spcPts val="720"/>
              </a:spcBef>
              <a:spcAft>
                <a:spcPts val="0"/>
              </a:spcAft>
              <a:buClr>
                <a:srgbClr val="003B49"/>
              </a:buClr>
              <a:buSzPts val="3600"/>
              <a:buNone/>
            </a:pPr>
            <a:r>
              <a:rPr lang="en" sz="3600">
                <a:solidFill>
                  <a:srgbClr val="003B49"/>
                </a:solidFill>
              </a:rPr>
              <a:t>January</a:t>
            </a:r>
            <a:r>
              <a:rPr lang="en" sz="3600">
                <a:solidFill>
                  <a:srgbClr val="003B49"/>
                </a:solidFill>
                <a:latin typeface="Arial"/>
                <a:ea typeface="Arial"/>
                <a:cs typeface="Arial"/>
                <a:sym typeface="Arial"/>
              </a:rPr>
              <a:t> 26, 2023</a:t>
            </a:r>
            <a:endParaRPr sz="1800">
              <a:solidFill>
                <a:srgbClr val="003B49"/>
              </a:solidFill>
              <a:latin typeface="Arial"/>
              <a:ea typeface="Arial"/>
              <a:cs typeface="Arial"/>
              <a:sym typeface="Arial"/>
            </a:endParaRPr>
          </a:p>
          <a:p>
            <a:pPr indent="0" lvl="0" marL="0" rtl="0" algn="l">
              <a:lnSpc>
                <a:spcPct val="100000"/>
              </a:lnSpc>
              <a:spcBef>
                <a:spcPts val="720"/>
              </a:spcBef>
              <a:spcAft>
                <a:spcPts val="0"/>
              </a:spcAft>
              <a:buClr>
                <a:srgbClr val="509E2F"/>
              </a:buClr>
              <a:buSzPts val="3600"/>
              <a:buNone/>
            </a:pPr>
            <a:r>
              <a:t/>
            </a:r>
            <a:endParaRPr sz="3600">
              <a:latin typeface="Arial"/>
              <a:ea typeface="Arial"/>
              <a:cs typeface="Arial"/>
              <a:sym typeface="Arial"/>
            </a:endParaRPr>
          </a:p>
          <a:p>
            <a:pPr indent="0" lvl="0" marL="0" rtl="0" algn="l">
              <a:lnSpc>
                <a:spcPct val="100000"/>
              </a:lnSpc>
              <a:spcBef>
                <a:spcPts val="720"/>
              </a:spcBef>
              <a:spcAft>
                <a:spcPts val="0"/>
              </a:spcAft>
              <a:buClr>
                <a:srgbClr val="509E2F"/>
              </a:buClr>
              <a:buSzPts val="3600"/>
              <a:buNone/>
            </a:pPr>
            <a:r>
              <a:t/>
            </a:r>
            <a:endParaRPr sz="3600">
              <a:latin typeface="Arial"/>
              <a:ea typeface="Arial"/>
              <a:cs typeface="Arial"/>
              <a:sym typeface="Arial"/>
            </a:endParaRPr>
          </a:p>
        </p:txBody>
      </p:sp>
      <p:sp>
        <p:nvSpPr>
          <p:cNvPr id="285" name="Google Shape;285;p5"/>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graphicFrame>
        <p:nvGraphicFramePr>
          <p:cNvPr id="609" name="Google Shape;609;p87"/>
          <p:cNvGraphicFramePr/>
          <p:nvPr/>
        </p:nvGraphicFramePr>
        <p:xfrm>
          <a:off x="109234" y="1642451"/>
          <a:ext cx="3000000" cy="3000000"/>
        </p:xfrm>
        <a:graphic>
          <a:graphicData uri="http://schemas.openxmlformats.org/drawingml/2006/table">
            <a:tbl>
              <a:tblPr>
                <a:noFill/>
                <a:tableStyleId>{8A9E143B-C62F-40CF-8C8F-6149E9B2A06D}</a:tableStyleId>
              </a:tblPr>
              <a:tblGrid>
                <a:gridCol w="2475350"/>
                <a:gridCol w="1376600"/>
                <a:gridCol w="1470975"/>
                <a:gridCol w="1491825"/>
                <a:gridCol w="1491825"/>
              </a:tblGrid>
              <a:tr h="203200">
                <a:tc>
                  <a:txBody>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Transfers</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FY 21</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FY 22 </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(actual*)</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FY 23 </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(budgeted)</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FY 24 </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(hallucinated)</a:t>
                      </a:r>
                      <a:endParaRPr sz="1400" u="none" cap="none" strike="noStrike"/>
                    </a:p>
                  </a:txBody>
                  <a:tcPr marT="7625" marB="0" marR="7625" marL="7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Internal</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$1,988,391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($1,097,298)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$1,470,667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$1,470,667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Mandatory Transfers</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(3,483,219)</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(3,285,882)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(3,376,171)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(3,376,171)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NonMandatory Transfers</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(7,114,077)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(4,445,964)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(3,850,000)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(3,850,000)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Total Transfers</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($8,630,105)</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($8,829,144)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($5,755,504)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($5,755,504)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543275">
                <a:tc>
                  <a:txBody>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Calibri"/>
                          <a:ea typeface="Calibri"/>
                          <a:cs typeface="Calibri"/>
                          <a:sym typeface="Calibri"/>
                        </a:rPr>
                        <a:t>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Calibri"/>
                          <a:ea typeface="Calibri"/>
                          <a:cs typeface="Calibri"/>
                          <a:sym typeface="Calibri"/>
                        </a:rPr>
                        <a:t>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497125">
                <a:tc>
                  <a:txBody>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Expenditures</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Calibri"/>
                          <a:ea typeface="Calibri"/>
                          <a:cs typeface="Calibri"/>
                          <a:sym typeface="Calibri"/>
                        </a:rPr>
                        <a:t>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Salaries &amp; Wages</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$75,195,068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$72,970,747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$80,441,613</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$85,268,110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Benefit Expense</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24,209,899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23,542,539</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27,358,459</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28,999,967</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Compensation</a:t>
                      </a:r>
                      <a:endParaRPr sz="1400" u="none" cap="none" strike="noStrike"/>
                    </a:p>
                  </a:txBody>
                  <a:tcPr marT="7625" marB="0" marR="762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$99,404,966</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$96,513,286</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$107,800,003</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$114,268,076</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Other Expenses</a:t>
                      </a:r>
                      <a:endParaRPr sz="1400" u="none" cap="none" strike="noStrike"/>
                    </a:p>
                  </a:txBody>
                  <a:tcPr marT="7625" marB="0" marR="76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32,471,617 </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35,350,345</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39,049,616</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40,299,616</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Total Expenditures</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$131,876,584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$131,863,631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$146,849,689</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$154,567,692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87800">
                <a:tc>
                  <a:txBody>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Increase</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$14,986,058</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$7,720,000</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610" name="Google Shape;610;p87"/>
          <p:cNvSpPr txBox="1"/>
          <p:nvPr>
            <p:ph type="title"/>
          </p:nvPr>
        </p:nvSpPr>
        <p:spPr>
          <a:xfrm>
            <a:off x="838200" y="7604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General Revenue Budget: costs</a:t>
            </a:r>
            <a:endParaRPr/>
          </a:p>
        </p:txBody>
      </p:sp>
      <p:sp>
        <p:nvSpPr>
          <p:cNvPr id="611" name="Google Shape;611;p87"/>
          <p:cNvSpPr txBox="1"/>
          <p:nvPr/>
        </p:nvSpPr>
        <p:spPr>
          <a:xfrm>
            <a:off x="8686543" y="5135444"/>
            <a:ext cx="296607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0" i="0" lang="en" sz="1800" u="sng" cap="none" strike="noStrike">
                <a:solidFill>
                  <a:srgbClr val="FF0000"/>
                </a:solidFill>
                <a:latin typeface="Calibri"/>
                <a:ea typeface="Calibri"/>
                <a:cs typeface="Calibri"/>
                <a:sym typeface="Calibri"/>
              </a:rPr>
              <a:t>Guessed increases: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800"/>
              <a:buFont typeface="Arial"/>
              <a:buNone/>
            </a:pPr>
            <a:r>
              <a:rPr b="0" i="0" lang="en" sz="1800" u="none" cap="none" strike="noStrike">
                <a:solidFill>
                  <a:srgbClr val="FF0000"/>
                </a:solidFill>
                <a:latin typeface="Calibri"/>
                <a:ea typeface="Calibri"/>
                <a:cs typeface="Calibri"/>
                <a:sym typeface="Calibri"/>
              </a:rPr>
              <a:t>Maintenance 	+500k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800"/>
              <a:buFont typeface="Arial"/>
              <a:buNone/>
            </a:pPr>
            <a:r>
              <a:rPr b="0" i="0" lang="en" sz="1800" u="none" cap="none" strike="noStrike">
                <a:solidFill>
                  <a:srgbClr val="FF0000"/>
                </a:solidFill>
                <a:latin typeface="Calibri"/>
                <a:ea typeface="Calibri"/>
                <a:cs typeface="Calibri"/>
                <a:sym typeface="Calibri"/>
              </a:rPr>
              <a:t>Utilities		+500k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800"/>
              <a:buFont typeface="Arial"/>
              <a:buNone/>
            </a:pPr>
            <a:r>
              <a:rPr b="0" i="0" lang="en" sz="1800" u="none" cap="none" strike="noStrike">
                <a:solidFill>
                  <a:srgbClr val="FF0000"/>
                </a:solidFill>
                <a:latin typeface="Calibri"/>
                <a:ea typeface="Calibri"/>
                <a:cs typeface="Calibri"/>
                <a:sym typeface="Calibri"/>
              </a:rPr>
              <a:t>Insurance, etc.	+250k</a:t>
            </a:r>
            <a:endParaRPr b="0" i="0" sz="1400" u="none" cap="none" strike="noStrike">
              <a:solidFill>
                <a:srgbClr val="000000"/>
              </a:solidFill>
              <a:latin typeface="Arial"/>
              <a:ea typeface="Arial"/>
              <a:cs typeface="Arial"/>
              <a:sym typeface="Arial"/>
            </a:endParaRPr>
          </a:p>
        </p:txBody>
      </p:sp>
      <p:graphicFrame>
        <p:nvGraphicFramePr>
          <p:cNvPr id="612" name="Google Shape;612;p87"/>
          <p:cNvGraphicFramePr/>
          <p:nvPr/>
        </p:nvGraphicFramePr>
        <p:xfrm>
          <a:off x="695778" y="1213536"/>
          <a:ext cx="3000000" cy="3000000"/>
        </p:xfrm>
        <a:graphic>
          <a:graphicData uri="http://schemas.openxmlformats.org/drawingml/2006/table">
            <a:tbl>
              <a:tblPr>
                <a:noFill/>
                <a:tableStyleId>{8A9E143B-C62F-40CF-8C8F-6149E9B2A06D}</a:tableStyleId>
              </a:tblPr>
              <a:tblGrid>
                <a:gridCol w="2040125"/>
                <a:gridCol w="1274975"/>
                <a:gridCol w="1376025"/>
                <a:gridCol w="1508800"/>
                <a:gridCol w="1508800"/>
              </a:tblGrid>
              <a:tr h="308500">
                <a:tc>
                  <a:txBody>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Total Revenues</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$140,239,544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$149,008,602</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$152,636,941</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$160,202,464</a:t>
                      </a:r>
                      <a:endParaRPr sz="1400" u="none" cap="none" strike="noStrike"/>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613" name="Google Shape;613;p87"/>
          <p:cNvSpPr txBox="1"/>
          <p:nvPr/>
        </p:nvSpPr>
        <p:spPr>
          <a:xfrm>
            <a:off x="8681796" y="1140635"/>
            <a:ext cx="223227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+$7.6 million why not?</a:t>
            </a:r>
            <a:endParaRPr b="0" i="0" sz="1400" u="none" cap="none" strike="noStrike">
              <a:solidFill>
                <a:srgbClr val="000000"/>
              </a:solidFill>
              <a:latin typeface="Arial"/>
              <a:ea typeface="Arial"/>
              <a:cs typeface="Arial"/>
              <a:sym typeface="Arial"/>
            </a:endParaRPr>
          </a:p>
        </p:txBody>
      </p:sp>
      <p:sp>
        <p:nvSpPr>
          <p:cNvPr id="614" name="Google Shape;614;p87"/>
          <p:cNvSpPr/>
          <p:nvPr/>
        </p:nvSpPr>
        <p:spPr>
          <a:xfrm>
            <a:off x="8567809" y="5143735"/>
            <a:ext cx="227974" cy="1200329"/>
          </a:xfrm>
          <a:prstGeom prst="leftBrace">
            <a:avLst>
              <a:gd fmla="val 8333" name="adj1"/>
              <a:gd fmla="val 15536" name="adj2"/>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615" name="Google Shape;615;p87"/>
          <p:cNvSpPr txBox="1"/>
          <p:nvPr/>
        </p:nvSpPr>
        <p:spPr>
          <a:xfrm>
            <a:off x="8795783" y="3800705"/>
            <a:ext cx="31718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6% raise = budget net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But: Enrollment Mgt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Annual Giving reincarnation.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600"/>
              <a:buFont typeface="Arial"/>
              <a:buNone/>
            </a:pPr>
            <a:r>
              <a:rPr b="0" i="0" lang="en" sz="1600" u="none" cap="none" strike="noStrike">
                <a:solidFill>
                  <a:srgbClr val="FF0000"/>
                </a:solidFill>
                <a:latin typeface="Arial"/>
                <a:ea typeface="Arial"/>
                <a:cs typeface="Arial"/>
                <a:sym typeface="Arial"/>
              </a:rPr>
              <a:t>…and new hires?</a:t>
            </a:r>
            <a:endParaRPr b="0" i="0" sz="1400" u="none" cap="none" strike="noStrike">
              <a:solidFill>
                <a:srgbClr val="000000"/>
              </a:solidFill>
              <a:latin typeface="Arial"/>
              <a:ea typeface="Arial"/>
              <a:cs typeface="Arial"/>
              <a:sym typeface="Arial"/>
            </a:endParaRPr>
          </a:p>
        </p:txBody>
      </p:sp>
      <p:sp>
        <p:nvSpPr>
          <p:cNvPr id="616" name="Google Shape;616;p87"/>
          <p:cNvSpPr txBox="1"/>
          <p:nvPr/>
        </p:nvSpPr>
        <p:spPr>
          <a:xfrm>
            <a:off x="4550133" y="3911259"/>
            <a:ext cx="21400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0" i="0" lang="en" sz="1800" u="none" cap="none" strike="noStrike">
                <a:solidFill>
                  <a:srgbClr val="FF0000"/>
                </a:solidFill>
                <a:latin typeface="Calibri"/>
                <a:ea typeface="Calibri"/>
                <a:cs typeface="Calibri"/>
                <a:sym typeface="Calibri"/>
              </a:rPr>
              <a:t>[2022 Inflation 6.5%]</a:t>
            </a:r>
            <a:endParaRPr b="0" i="0" sz="1400" u="none" cap="none" strike="noStrike">
              <a:solidFill>
                <a:srgbClr val="000000"/>
              </a:solidFill>
              <a:latin typeface="Arial"/>
              <a:ea typeface="Arial"/>
              <a:cs typeface="Arial"/>
              <a:sym typeface="Arial"/>
            </a:endParaRPr>
          </a:p>
        </p:txBody>
      </p:sp>
      <p:sp>
        <p:nvSpPr>
          <p:cNvPr id="617" name="Google Shape;617;p87"/>
          <p:cNvSpPr/>
          <p:nvPr/>
        </p:nvSpPr>
        <p:spPr>
          <a:xfrm>
            <a:off x="8567809" y="3866907"/>
            <a:ext cx="227974" cy="1011015"/>
          </a:xfrm>
          <a:prstGeom prst="leftBrace">
            <a:avLst>
              <a:gd fmla="val 8333" name="adj1"/>
              <a:gd fmla="val 65412" name="adj2"/>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Calibri"/>
              <a:ea typeface="Calibri"/>
              <a:cs typeface="Calibri"/>
              <a:sym typeface="Calibri"/>
            </a:endParaRPr>
          </a:p>
        </p:txBody>
      </p:sp>
      <p:pic>
        <p:nvPicPr>
          <p:cNvPr descr="A picture containing diagram&#10;&#10;Description automatically generated" id="618" name="Google Shape;618;p87"/>
          <p:cNvPicPr preferRelativeResize="0"/>
          <p:nvPr/>
        </p:nvPicPr>
        <p:blipFill rotWithShape="1">
          <a:blip r:embed="rId3">
            <a:alphaModFix/>
          </a:blip>
          <a:srcRect b="0" l="0" r="0" t="0"/>
          <a:stretch/>
        </p:blipFill>
        <p:spPr>
          <a:xfrm>
            <a:off x="10822617" y="1367782"/>
            <a:ext cx="1336296" cy="200444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graphicFrame>
        <p:nvGraphicFramePr>
          <p:cNvPr id="623" name="Google Shape;623;p88"/>
          <p:cNvGraphicFramePr/>
          <p:nvPr/>
        </p:nvGraphicFramePr>
        <p:xfrm>
          <a:off x="182562" y="1973263"/>
          <a:ext cx="11171238" cy="4884737"/>
        </p:xfrm>
        <a:graphic>
          <a:graphicData uri="http://schemas.openxmlformats.org/presentationml/2006/ole">
            <mc:AlternateContent>
              <mc:Choice Requires="v">
                <p:oleObj r:id="rId4" imgH="4884737" imgW="11171238" progId="Excel.Sheet.12" spid="_x0000_s1">
                  <p:embed/>
                </p:oleObj>
              </mc:Choice>
              <mc:Fallback>
                <p:oleObj r:id="rId5" imgH="4884737" imgW="11171238" progId="Excel.Sheet.12">
                  <p:embed/>
                  <p:pic>
                    <p:nvPicPr>
                      <p:cNvPr id="623" name="Google Shape;623;p88"/>
                      <p:cNvPicPr preferRelativeResize="0"/>
                      <p:nvPr/>
                    </p:nvPicPr>
                    <p:blipFill rotWithShape="1">
                      <a:blip r:embed="rId6">
                        <a:alphaModFix/>
                      </a:blip>
                      <a:srcRect b="0" l="0" r="0" t="0"/>
                      <a:stretch/>
                    </p:blipFill>
                    <p:spPr>
                      <a:xfrm>
                        <a:off x="182562" y="1973263"/>
                        <a:ext cx="11171238" cy="4884737"/>
                      </a:xfrm>
                      <a:prstGeom prst="rect">
                        <a:avLst/>
                      </a:prstGeom>
                      <a:noFill/>
                      <a:ln>
                        <a:noFill/>
                      </a:ln>
                    </p:spPr>
                  </p:pic>
                </p:oleObj>
              </mc:Fallback>
            </mc:AlternateContent>
          </a:graphicData>
        </a:graphic>
      </p:graphicFrame>
      <p:sp>
        <p:nvSpPr>
          <p:cNvPr id="624" name="Google Shape;624;p88"/>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
        <p:nvSpPr>
          <p:cNvPr id="625" name="Google Shape;625;p88"/>
          <p:cNvSpPr txBox="1"/>
          <p:nvPr>
            <p:ph idx="1" type="body"/>
          </p:nvPr>
        </p:nvSpPr>
        <p:spPr>
          <a:xfrm>
            <a:off x="182562" y="1332786"/>
            <a:ext cx="11639146" cy="52118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
                <a:latin typeface="Arial"/>
                <a:ea typeface="Arial"/>
                <a:cs typeface="Arial"/>
                <a:sym typeface="Arial"/>
              </a:rPr>
              <a:t>$355 MM enterprise, but BAC shows $149 MM?</a:t>
            </a:r>
            <a:endParaRPr/>
          </a:p>
        </p:txBody>
      </p:sp>
      <p:pic>
        <p:nvPicPr>
          <p:cNvPr descr="A person with a beard&#10;&#10;Description automatically generated with low confidence" id="626" name="Google Shape;626;p88"/>
          <p:cNvPicPr preferRelativeResize="0"/>
          <p:nvPr/>
        </p:nvPicPr>
        <p:blipFill rotWithShape="1">
          <a:blip r:embed="rId7">
            <a:alphaModFix/>
          </a:blip>
          <a:srcRect b="0" l="0" r="0" t="0"/>
          <a:stretch/>
        </p:blipFill>
        <p:spPr>
          <a:xfrm>
            <a:off x="10175846" y="1"/>
            <a:ext cx="2016154" cy="201615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9"/>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
        <p:nvSpPr>
          <p:cNvPr id="632" name="Google Shape;632;p89"/>
          <p:cNvSpPr txBox="1"/>
          <p:nvPr>
            <p:ph idx="1" type="body"/>
          </p:nvPr>
        </p:nvSpPr>
        <p:spPr>
          <a:xfrm>
            <a:off x="428978" y="1374731"/>
            <a:ext cx="11639146" cy="53482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
                <a:latin typeface="Arial"/>
                <a:ea typeface="Arial"/>
                <a:cs typeface="Arial"/>
                <a:sym typeface="Arial"/>
              </a:rPr>
              <a:t>General Revenue Budget = Operations , $194 MM FY 23</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What BAC shows each report</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Flexible</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Don’t you show $149 MM?  Yes, $41 MM discount shown as expenditure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90"/>
          <p:cNvSpPr/>
          <p:nvPr/>
        </p:nvSpPr>
        <p:spPr>
          <a:xfrm>
            <a:off x="2231472" y="1434516"/>
            <a:ext cx="1325460" cy="5423483"/>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aphicFrame>
        <p:nvGraphicFramePr>
          <p:cNvPr id="638" name="Google Shape;638;p90"/>
          <p:cNvGraphicFramePr/>
          <p:nvPr/>
        </p:nvGraphicFramePr>
        <p:xfrm>
          <a:off x="182561" y="1619075"/>
          <a:ext cx="11981255" cy="5238925"/>
        </p:xfrm>
        <a:graphic>
          <a:graphicData uri="http://schemas.openxmlformats.org/presentationml/2006/ole">
            <mc:AlternateContent>
              <mc:Choice Requires="v">
                <p:oleObj r:id="rId4" imgH="5238925" imgW="11981255" progId="Excel.Sheet.12" spid="_x0000_s1">
                  <p:embed/>
                </p:oleObj>
              </mc:Choice>
              <mc:Fallback>
                <p:oleObj r:id="rId5" imgH="5238925" imgW="11981255" progId="Excel.Sheet.12">
                  <p:embed/>
                  <p:pic>
                    <p:nvPicPr>
                      <p:cNvPr id="638" name="Google Shape;638;p90"/>
                      <p:cNvPicPr preferRelativeResize="0"/>
                      <p:nvPr/>
                    </p:nvPicPr>
                    <p:blipFill rotWithShape="1">
                      <a:blip r:embed="rId6">
                        <a:alphaModFix/>
                      </a:blip>
                      <a:srcRect b="0" l="0" r="0" t="0"/>
                      <a:stretch/>
                    </p:blipFill>
                    <p:spPr>
                      <a:xfrm>
                        <a:off x="182561" y="1619075"/>
                        <a:ext cx="11981255" cy="5238925"/>
                      </a:xfrm>
                      <a:prstGeom prst="rect">
                        <a:avLst/>
                      </a:prstGeom>
                      <a:noFill/>
                      <a:ln>
                        <a:noFill/>
                      </a:ln>
                    </p:spPr>
                  </p:pic>
                </p:oleObj>
              </mc:Fallback>
            </mc:AlternateContent>
          </a:graphicData>
        </a:graphic>
      </p:graphicFrame>
      <p:sp>
        <p:nvSpPr>
          <p:cNvPr id="639" name="Google Shape;639;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92"/>
          <p:cNvSpPr/>
          <p:nvPr/>
        </p:nvSpPr>
        <p:spPr>
          <a:xfrm>
            <a:off x="1439186" y="1510748"/>
            <a:ext cx="2528515" cy="167772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General Operating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(spend at will)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Goal: $1 MM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contingency unspent</a:t>
            </a:r>
            <a:endParaRPr b="0" i="0" sz="1400" u="none" cap="none" strike="noStrike">
              <a:solidFill>
                <a:srgbClr val="000000"/>
              </a:solidFill>
              <a:latin typeface="Arial"/>
              <a:ea typeface="Arial"/>
              <a:cs typeface="Arial"/>
              <a:sym typeface="Arial"/>
            </a:endParaRPr>
          </a:p>
        </p:txBody>
      </p:sp>
      <p:sp>
        <p:nvSpPr>
          <p:cNvPr id="645" name="Google Shape;645;p92"/>
          <p:cNvSpPr txBox="1"/>
          <p:nvPr/>
        </p:nvSpPr>
        <p:spPr>
          <a:xfrm>
            <a:off x="1098880" y="112615"/>
            <a:ext cx="115768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State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$55.9 MM</a:t>
            </a:r>
            <a:endParaRPr b="0" i="0" sz="1400" u="none" cap="none" strike="noStrike">
              <a:solidFill>
                <a:srgbClr val="000000"/>
              </a:solidFill>
              <a:latin typeface="Arial"/>
              <a:ea typeface="Arial"/>
              <a:cs typeface="Arial"/>
              <a:sym typeface="Arial"/>
            </a:endParaRPr>
          </a:p>
        </p:txBody>
      </p:sp>
      <p:sp>
        <p:nvSpPr>
          <p:cNvPr id="646" name="Google Shape;646;p92"/>
          <p:cNvSpPr/>
          <p:nvPr/>
        </p:nvSpPr>
        <p:spPr>
          <a:xfrm>
            <a:off x="1439185" y="822557"/>
            <a:ext cx="477078"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7" name="Google Shape;647;p92"/>
          <p:cNvSpPr/>
          <p:nvPr/>
        </p:nvSpPr>
        <p:spPr>
          <a:xfrm>
            <a:off x="1137374" y="3188473"/>
            <a:ext cx="1360222"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8" name="Google Shape;648;p92"/>
          <p:cNvSpPr txBox="1"/>
          <p:nvPr/>
        </p:nvSpPr>
        <p:spPr>
          <a:xfrm>
            <a:off x="3040011" y="112614"/>
            <a:ext cx="133773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Tuition (net)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$82.6 MM</a:t>
            </a:r>
            <a:endParaRPr b="0" i="0" sz="1400" u="none" cap="none" strike="noStrike">
              <a:solidFill>
                <a:srgbClr val="000000"/>
              </a:solidFill>
              <a:latin typeface="Arial"/>
              <a:ea typeface="Arial"/>
              <a:cs typeface="Arial"/>
              <a:sym typeface="Arial"/>
            </a:endParaRPr>
          </a:p>
        </p:txBody>
      </p:sp>
      <p:sp>
        <p:nvSpPr>
          <p:cNvPr id="649" name="Google Shape;649;p92"/>
          <p:cNvSpPr/>
          <p:nvPr/>
        </p:nvSpPr>
        <p:spPr>
          <a:xfrm>
            <a:off x="2915207" y="822557"/>
            <a:ext cx="974306"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0" name="Google Shape;650;p92"/>
          <p:cNvSpPr txBox="1"/>
          <p:nvPr/>
        </p:nvSpPr>
        <p:spPr>
          <a:xfrm>
            <a:off x="857852" y="3940275"/>
            <a:ext cx="163974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S&amp;W + Benefits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$107.8 MM</a:t>
            </a:r>
            <a:endParaRPr b="0" i="0" sz="1400" u="none" cap="none" strike="noStrike">
              <a:solidFill>
                <a:srgbClr val="000000"/>
              </a:solidFill>
              <a:latin typeface="Arial"/>
              <a:ea typeface="Arial"/>
              <a:cs typeface="Arial"/>
              <a:sym typeface="Arial"/>
            </a:endParaRPr>
          </a:p>
        </p:txBody>
      </p:sp>
      <p:sp>
        <p:nvSpPr>
          <p:cNvPr id="651" name="Google Shape;651;p92"/>
          <p:cNvSpPr/>
          <p:nvPr/>
        </p:nvSpPr>
        <p:spPr>
          <a:xfrm rot="5400000">
            <a:off x="5151488" y="898527"/>
            <a:ext cx="126048" cy="2422935"/>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2" name="Google Shape;652;p92"/>
          <p:cNvSpPr txBox="1"/>
          <p:nvPr/>
        </p:nvSpPr>
        <p:spPr>
          <a:xfrm>
            <a:off x="4683358" y="1488473"/>
            <a:ext cx="104067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F&amp;A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$7.3 MM</a:t>
            </a:r>
            <a:endParaRPr b="0" i="0" sz="1400" u="none" cap="none" strike="noStrike">
              <a:solidFill>
                <a:srgbClr val="000000"/>
              </a:solidFill>
              <a:latin typeface="Arial"/>
              <a:ea typeface="Arial"/>
              <a:cs typeface="Arial"/>
              <a:sym typeface="Arial"/>
            </a:endParaRPr>
          </a:p>
        </p:txBody>
      </p:sp>
      <p:sp>
        <p:nvSpPr>
          <p:cNvPr id="653" name="Google Shape;653;p92"/>
          <p:cNvSpPr/>
          <p:nvPr/>
        </p:nvSpPr>
        <p:spPr>
          <a:xfrm rot="-5400000">
            <a:off x="1043521" y="1713934"/>
            <a:ext cx="147284" cy="644048"/>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4" name="Google Shape;654;p92"/>
          <p:cNvSpPr txBox="1"/>
          <p:nvPr/>
        </p:nvSpPr>
        <p:spPr>
          <a:xfrm>
            <a:off x="-87488" y="1124749"/>
            <a:ext cx="152336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Endowments,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Investments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$3.4 MM</a:t>
            </a:r>
            <a:endParaRPr b="0" i="0" sz="1400" u="none" cap="none" strike="noStrike">
              <a:solidFill>
                <a:srgbClr val="000000"/>
              </a:solidFill>
              <a:latin typeface="Arial"/>
              <a:ea typeface="Arial"/>
              <a:cs typeface="Arial"/>
              <a:sym typeface="Arial"/>
            </a:endParaRPr>
          </a:p>
        </p:txBody>
      </p:sp>
      <p:sp>
        <p:nvSpPr>
          <p:cNvPr id="655" name="Google Shape;655;p92"/>
          <p:cNvSpPr txBox="1"/>
          <p:nvPr/>
        </p:nvSpPr>
        <p:spPr>
          <a:xfrm>
            <a:off x="45826" y="2233179"/>
            <a:ext cx="104067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Services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$1.0 MM</a:t>
            </a:r>
            <a:endParaRPr b="0" i="0" sz="1400" u="none" cap="none" strike="noStrike">
              <a:solidFill>
                <a:srgbClr val="000000"/>
              </a:solidFill>
              <a:latin typeface="Arial"/>
              <a:ea typeface="Arial"/>
              <a:cs typeface="Arial"/>
              <a:sym typeface="Arial"/>
            </a:endParaRPr>
          </a:p>
        </p:txBody>
      </p:sp>
      <p:sp>
        <p:nvSpPr>
          <p:cNvPr id="656" name="Google Shape;656;p92"/>
          <p:cNvSpPr/>
          <p:nvPr/>
        </p:nvSpPr>
        <p:spPr>
          <a:xfrm rot="-5400000">
            <a:off x="1090021" y="2257181"/>
            <a:ext cx="45719" cy="644048"/>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7" name="Google Shape;657;p92"/>
          <p:cNvSpPr/>
          <p:nvPr/>
        </p:nvSpPr>
        <p:spPr>
          <a:xfrm rot="-5400000">
            <a:off x="4115936" y="2714435"/>
            <a:ext cx="408910"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8" name="Google Shape;658;p92"/>
          <p:cNvSpPr txBox="1"/>
          <p:nvPr/>
        </p:nvSpPr>
        <p:spPr>
          <a:xfrm>
            <a:off x="4555158" y="2735472"/>
            <a:ext cx="128336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Other Costs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$39.1 MM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68"/>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
        <p:nvSpPr>
          <p:cNvPr id="664" name="Google Shape;664;p168"/>
          <p:cNvSpPr txBox="1"/>
          <p:nvPr>
            <p:ph idx="1" type="body"/>
          </p:nvPr>
        </p:nvSpPr>
        <p:spPr>
          <a:xfrm>
            <a:off x="428978" y="1374731"/>
            <a:ext cx="11639146" cy="5348286"/>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en">
                <a:latin typeface="Arial"/>
                <a:ea typeface="Arial"/>
                <a:cs typeface="Arial"/>
                <a:sym typeface="Arial"/>
              </a:rPr>
              <a:t>General Revenue Budget = Operations , $194 MM FY 23</a:t>
            </a:r>
            <a:endParaRPr/>
          </a:p>
          <a:p>
            <a:pPr indent="-228600" lvl="0" marL="228600" rtl="0" algn="l">
              <a:lnSpc>
                <a:spcPct val="90000"/>
              </a:lnSpc>
              <a:spcBef>
                <a:spcPts val="1000"/>
              </a:spcBef>
              <a:spcAft>
                <a:spcPts val="0"/>
              </a:spcAft>
              <a:buClr>
                <a:schemeClr val="dk1"/>
              </a:buClr>
              <a:buSzPct val="100000"/>
              <a:buChar char="•"/>
            </a:pPr>
            <a:r>
              <a:rPr lang="en">
                <a:latin typeface="Arial"/>
                <a:ea typeface="Arial"/>
                <a:cs typeface="Arial"/>
                <a:sym typeface="Arial"/>
              </a:rPr>
              <a:t>What BAC shows each report</a:t>
            </a:r>
            <a:endParaRPr/>
          </a:p>
          <a:p>
            <a:pPr indent="-228600" lvl="0" marL="228600" rtl="0" algn="l">
              <a:lnSpc>
                <a:spcPct val="90000"/>
              </a:lnSpc>
              <a:spcBef>
                <a:spcPts val="1000"/>
              </a:spcBef>
              <a:spcAft>
                <a:spcPts val="0"/>
              </a:spcAft>
              <a:buClr>
                <a:schemeClr val="dk1"/>
              </a:buClr>
              <a:buSzPct val="100000"/>
              <a:buChar char="•"/>
            </a:pPr>
            <a:r>
              <a:rPr lang="en">
                <a:latin typeface="Arial"/>
                <a:ea typeface="Arial"/>
                <a:cs typeface="Arial"/>
                <a:sym typeface="Arial"/>
              </a:rPr>
              <a:t>Flexible</a:t>
            </a:r>
            <a:endParaRPr/>
          </a:p>
          <a:p>
            <a:pPr indent="-228600" lvl="0" marL="228600" rtl="0" algn="l">
              <a:lnSpc>
                <a:spcPct val="90000"/>
              </a:lnSpc>
              <a:spcBef>
                <a:spcPts val="1000"/>
              </a:spcBef>
              <a:spcAft>
                <a:spcPts val="0"/>
              </a:spcAft>
              <a:buClr>
                <a:schemeClr val="dk1"/>
              </a:buClr>
              <a:buSzPct val="100000"/>
              <a:buChar char="•"/>
            </a:pPr>
            <a:r>
              <a:rPr lang="en">
                <a:latin typeface="Arial"/>
                <a:ea typeface="Arial"/>
                <a:cs typeface="Arial"/>
                <a:sym typeface="Arial"/>
              </a:rPr>
              <a:t>Don’t you show $149 MM?  Yes, $41 MM discount shown as expenditure</a:t>
            </a:r>
            <a:endParaRPr/>
          </a:p>
          <a:p>
            <a:pPr indent="-511175" lvl="0" marL="511175" rtl="0" algn="l">
              <a:lnSpc>
                <a:spcPct val="90000"/>
              </a:lnSpc>
              <a:spcBef>
                <a:spcPts val="1000"/>
              </a:spcBef>
              <a:spcAft>
                <a:spcPts val="0"/>
              </a:spcAft>
              <a:buClr>
                <a:schemeClr val="dk1"/>
              </a:buClr>
              <a:buSzPct val="100000"/>
              <a:buNone/>
            </a:pPr>
            <a:r>
              <a:rPr lang="en">
                <a:latin typeface="Arial"/>
                <a:ea typeface="Arial"/>
                <a:cs typeface="Arial"/>
                <a:sym typeface="Arial"/>
              </a:rPr>
              <a:t>Continuing Education (not online; summer camps, training, IEP, child dev’t ctr); Service Operations (like telephones and facilities charges to dep’ts)</a:t>
            </a:r>
            <a:endParaRPr/>
          </a:p>
          <a:p>
            <a:pPr indent="-228600" lvl="0" marL="228600" rtl="0" algn="l">
              <a:lnSpc>
                <a:spcPct val="90000"/>
              </a:lnSpc>
              <a:spcBef>
                <a:spcPts val="1000"/>
              </a:spcBef>
              <a:spcAft>
                <a:spcPts val="0"/>
              </a:spcAft>
              <a:buClr>
                <a:schemeClr val="dk1"/>
              </a:buClr>
              <a:buSzPct val="100000"/>
              <a:buChar char="•"/>
            </a:pPr>
            <a:r>
              <a:rPr lang="en">
                <a:latin typeface="Arial"/>
                <a:ea typeface="Arial"/>
                <a:cs typeface="Arial"/>
                <a:sym typeface="Arial"/>
              </a:rPr>
              <a:t>Small: $0.6 MM revenue, $1.4 MM expenditures (But $5.0 MM S&amp;W)</a:t>
            </a:r>
            <a:endParaRPr/>
          </a:p>
          <a:p>
            <a:pPr indent="-228600" lvl="0" marL="228600" rtl="0" algn="l">
              <a:lnSpc>
                <a:spcPct val="90000"/>
              </a:lnSpc>
              <a:spcBef>
                <a:spcPts val="1000"/>
              </a:spcBef>
              <a:spcAft>
                <a:spcPts val="0"/>
              </a:spcAft>
              <a:buClr>
                <a:schemeClr val="dk1"/>
              </a:buClr>
              <a:buSzPct val="100000"/>
              <a:buChar char="•"/>
            </a:pPr>
            <a:r>
              <a:rPr lang="en">
                <a:latin typeface="Arial"/>
                <a:ea typeface="Arial"/>
                <a:cs typeface="Arial"/>
                <a:sym typeface="Arial"/>
              </a:rPr>
              <a:t>Transfers: Ft Wood $385k (pay for classes there)+ Housing M&amp;R $839k [from Housing to here, for dorm staffing]</a:t>
            </a:r>
            <a:endParaRPr/>
          </a:p>
          <a:p>
            <a:pPr indent="-228600" lvl="0" marL="228600" rtl="0" algn="l">
              <a:lnSpc>
                <a:spcPct val="90000"/>
              </a:lnSpc>
              <a:spcBef>
                <a:spcPts val="1000"/>
              </a:spcBef>
              <a:spcAft>
                <a:spcPts val="0"/>
              </a:spcAft>
              <a:buClr>
                <a:schemeClr val="dk1"/>
              </a:buClr>
              <a:buSzPct val="100000"/>
              <a:buChar char="•"/>
            </a:pPr>
            <a:r>
              <a:rPr lang="en">
                <a:latin typeface="Arial"/>
                <a:ea typeface="Arial"/>
                <a:cs typeface="Arial"/>
                <a:sym typeface="Arial"/>
              </a:rPr>
              <a:t>Internal chargebacks: $5.8 MM of facilities and telecom, paid by other dep’ts to here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69"/>
          <p:cNvSpPr/>
          <p:nvPr/>
        </p:nvSpPr>
        <p:spPr>
          <a:xfrm>
            <a:off x="3439485" y="1434517"/>
            <a:ext cx="1073791" cy="5423483"/>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aphicFrame>
        <p:nvGraphicFramePr>
          <p:cNvPr id="670" name="Google Shape;670;p169"/>
          <p:cNvGraphicFramePr/>
          <p:nvPr/>
        </p:nvGraphicFramePr>
        <p:xfrm>
          <a:off x="182561" y="1619075"/>
          <a:ext cx="11981255" cy="5238925"/>
        </p:xfrm>
        <a:graphic>
          <a:graphicData uri="http://schemas.openxmlformats.org/presentationml/2006/ole">
            <mc:AlternateContent>
              <mc:Choice Requires="v">
                <p:oleObj r:id="rId4" imgH="5238925" imgW="11981255" progId="Excel.Sheet.12" spid="_x0000_s1">
                  <p:embed/>
                </p:oleObj>
              </mc:Choice>
              <mc:Fallback>
                <p:oleObj r:id="rId5" imgH="5238925" imgW="11981255" progId="Excel.Sheet.12">
                  <p:embed/>
                  <p:pic>
                    <p:nvPicPr>
                      <p:cNvPr id="670" name="Google Shape;670;p169"/>
                      <p:cNvPicPr preferRelativeResize="0"/>
                      <p:nvPr/>
                    </p:nvPicPr>
                    <p:blipFill rotWithShape="1">
                      <a:blip r:embed="rId6">
                        <a:alphaModFix/>
                      </a:blip>
                      <a:srcRect b="0" l="0" r="0" t="0"/>
                      <a:stretch/>
                    </p:blipFill>
                    <p:spPr>
                      <a:xfrm>
                        <a:off x="182561" y="1619075"/>
                        <a:ext cx="11981255" cy="5238925"/>
                      </a:xfrm>
                      <a:prstGeom prst="rect">
                        <a:avLst/>
                      </a:prstGeom>
                      <a:noFill/>
                      <a:ln>
                        <a:noFill/>
                      </a:ln>
                    </p:spPr>
                  </p:pic>
                </p:oleObj>
              </mc:Fallback>
            </mc:AlternateContent>
          </a:graphicData>
        </a:graphic>
      </p:graphicFrame>
      <p:sp>
        <p:nvSpPr>
          <p:cNvPr id="671" name="Google Shape;671;p1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70"/>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
        <p:nvSpPr>
          <p:cNvPr id="677" name="Google Shape;677;p170"/>
          <p:cNvSpPr txBox="1"/>
          <p:nvPr>
            <p:ph idx="1" type="body"/>
          </p:nvPr>
        </p:nvSpPr>
        <p:spPr>
          <a:xfrm>
            <a:off x="428978" y="1374731"/>
            <a:ext cx="11639146" cy="534828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
                <a:latin typeface="Arial"/>
                <a:ea typeface="Arial"/>
                <a:cs typeface="Arial"/>
                <a:sym typeface="Arial"/>
              </a:rPr>
              <a:t>General Revenue Budget = Operations , $194 MM FY 23</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What BAC shows each report</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Flexible</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Don’t you show $149 MM?  Yes, $41 MM discount shown as expenditure</a:t>
            </a:r>
            <a:endParaRPr/>
          </a:p>
          <a:p>
            <a:pPr indent="0" lvl="0" marL="0" rtl="0" algn="l">
              <a:lnSpc>
                <a:spcPct val="90000"/>
              </a:lnSpc>
              <a:spcBef>
                <a:spcPts val="1000"/>
              </a:spcBef>
              <a:spcAft>
                <a:spcPts val="0"/>
              </a:spcAft>
              <a:buClr>
                <a:schemeClr val="dk1"/>
              </a:buClr>
              <a:buSzPts val="2800"/>
              <a:buNone/>
            </a:pPr>
            <a:r>
              <a:rPr lang="en">
                <a:latin typeface="Arial"/>
                <a:ea typeface="Arial"/>
                <a:cs typeface="Arial"/>
                <a:sym typeface="Arial"/>
              </a:rPr>
              <a:t>Continuing Education</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Small: $0.6 MM revenue, $1.4 MM expenditures (But $5.0 MM S&amp;W)</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Other weirdness</a:t>
            </a:r>
            <a:endParaRPr/>
          </a:p>
          <a:p>
            <a:pPr indent="0" lvl="0" marL="0" rtl="0" algn="l">
              <a:lnSpc>
                <a:spcPct val="90000"/>
              </a:lnSpc>
              <a:spcBef>
                <a:spcPts val="1000"/>
              </a:spcBef>
              <a:spcAft>
                <a:spcPts val="0"/>
              </a:spcAft>
              <a:buClr>
                <a:schemeClr val="dk1"/>
              </a:buClr>
              <a:buSzPts val="2800"/>
              <a:buNone/>
            </a:pPr>
            <a:r>
              <a:rPr lang="en">
                <a:latin typeface="Arial"/>
                <a:ea typeface="Arial"/>
                <a:cs typeface="Arial"/>
                <a:sym typeface="Arial"/>
              </a:rPr>
              <a:t>Auxiliary Operations = Dorms and Food and Parking</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Pays for self ($21.8 MM, “yellow”)</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Transfers $1.5 MM to general revenue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71"/>
          <p:cNvSpPr/>
          <p:nvPr/>
        </p:nvSpPr>
        <p:spPr>
          <a:xfrm>
            <a:off x="1439186" y="1510748"/>
            <a:ext cx="2528515" cy="167772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General Operating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(spend at will)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Goal: $1 MM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contingency unspent</a:t>
            </a:r>
            <a:endParaRPr b="0" i="0" sz="1400" u="none" cap="none" strike="noStrike">
              <a:solidFill>
                <a:srgbClr val="000000"/>
              </a:solidFill>
              <a:latin typeface="Arial"/>
              <a:ea typeface="Arial"/>
              <a:cs typeface="Arial"/>
              <a:sym typeface="Arial"/>
            </a:endParaRPr>
          </a:p>
        </p:txBody>
      </p:sp>
      <p:sp>
        <p:nvSpPr>
          <p:cNvPr id="683" name="Google Shape;683;p171"/>
          <p:cNvSpPr txBox="1"/>
          <p:nvPr/>
        </p:nvSpPr>
        <p:spPr>
          <a:xfrm>
            <a:off x="1098880" y="112615"/>
            <a:ext cx="115768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State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$55.9 MM</a:t>
            </a:r>
            <a:endParaRPr b="0" i="0" sz="1400" u="none" cap="none" strike="noStrike">
              <a:solidFill>
                <a:srgbClr val="000000"/>
              </a:solidFill>
              <a:latin typeface="Arial"/>
              <a:ea typeface="Arial"/>
              <a:cs typeface="Arial"/>
              <a:sym typeface="Arial"/>
            </a:endParaRPr>
          </a:p>
        </p:txBody>
      </p:sp>
      <p:sp>
        <p:nvSpPr>
          <p:cNvPr id="684" name="Google Shape;684;p171"/>
          <p:cNvSpPr/>
          <p:nvPr/>
        </p:nvSpPr>
        <p:spPr>
          <a:xfrm>
            <a:off x="1439185" y="822557"/>
            <a:ext cx="477078"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5" name="Google Shape;685;p171"/>
          <p:cNvSpPr/>
          <p:nvPr/>
        </p:nvSpPr>
        <p:spPr>
          <a:xfrm>
            <a:off x="1137374" y="3188473"/>
            <a:ext cx="1360222"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6" name="Google Shape;686;p171"/>
          <p:cNvSpPr txBox="1"/>
          <p:nvPr/>
        </p:nvSpPr>
        <p:spPr>
          <a:xfrm>
            <a:off x="3040011" y="112614"/>
            <a:ext cx="133773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Tuition (net)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$82.6 MM</a:t>
            </a:r>
            <a:endParaRPr b="0" i="0" sz="1400" u="none" cap="none" strike="noStrike">
              <a:solidFill>
                <a:srgbClr val="000000"/>
              </a:solidFill>
              <a:latin typeface="Arial"/>
              <a:ea typeface="Arial"/>
              <a:cs typeface="Arial"/>
              <a:sym typeface="Arial"/>
            </a:endParaRPr>
          </a:p>
        </p:txBody>
      </p:sp>
      <p:sp>
        <p:nvSpPr>
          <p:cNvPr id="687" name="Google Shape;687;p171"/>
          <p:cNvSpPr/>
          <p:nvPr/>
        </p:nvSpPr>
        <p:spPr>
          <a:xfrm>
            <a:off x="2915207" y="822557"/>
            <a:ext cx="974306"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8" name="Google Shape;688;p171"/>
          <p:cNvSpPr txBox="1"/>
          <p:nvPr/>
        </p:nvSpPr>
        <p:spPr>
          <a:xfrm>
            <a:off x="857852" y="3940275"/>
            <a:ext cx="163974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S&amp;W + Benefits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$107.8 MM</a:t>
            </a:r>
            <a:endParaRPr b="0" i="0" sz="1400" u="none" cap="none" strike="noStrike">
              <a:solidFill>
                <a:srgbClr val="000000"/>
              </a:solidFill>
              <a:latin typeface="Arial"/>
              <a:ea typeface="Arial"/>
              <a:cs typeface="Arial"/>
              <a:sym typeface="Arial"/>
            </a:endParaRPr>
          </a:p>
        </p:txBody>
      </p:sp>
      <p:sp>
        <p:nvSpPr>
          <p:cNvPr id="689" name="Google Shape;689;p171"/>
          <p:cNvSpPr/>
          <p:nvPr/>
        </p:nvSpPr>
        <p:spPr>
          <a:xfrm rot="5400000">
            <a:off x="5151488" y="898527"/>
            <a:ext cx="126048" cy="2422935"/>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0" name="Google Shape;690;p171"/>
          <p:cNvSpPr txBox="1"/>
          <p:nvPr/>
        </p:nvSpPr>
        <p:spPr>
          <a:xfrm>
            <a:off x="4683358" y="1488473"/>
            <a:ext cx="104067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F&amp;A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$7.3 MM</a:t>
            </a:r>
            <a:endParaRPr b="0" i="0" sz="1400" u="none" cap="none" strike="noStrike">
              <a:solidFill>
                <a:srgbClr val="000000"/>
              </a:solidFill>
              <a:latin typeface="Arial"/>
              <a:ea typeface="Arial"/>
              <a:cs typeface="Arial"/>
              <a:sym typeface="Arial"/>
            </a:endParaRPr>
          </a:p>
        </p:txBody>
      </p:sp>
      <p:sp>
        <p:nvSpPr>
          <p:cNvPr id="691" name="Google Shape;691;p171"/>
          <p:cNvSpPr/>
          <p:nvPr/>
        </p:nvSpPr>
        <p:spPr>
          <a:xfrm>
            <a:off x="2831102" y="4263440"/>
            <a:ext cx="2233879" cy="133113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Auxiliary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(Dorms, food, parking)</a:t>
            </a:r>
            <a:endParaRPr b="0" i="0" sz="1400" u="none" cap="none" strike="noStrike">
              <a:solidFill>
                <a:srgbClr val="000000"/>
              </a:solidFill>
              <a:latin typeface="Arial"/>
              <a:ea typeface="Arial"/>
              <a:cs typeface="Arial"/>
              <a:sym typeface="Arial"/>
            </a:endParaRPr>
          </a:p>
        </p:txBody>
      </p:sp>
      <p:sp>
        <p:nvSpPr>
          <p:cNvPr id="692" name="Google Shape;692;p171"/>
          <p:cNvSpPr/>
          <p:nvPr/>
        </p:nvSpPr>
        <p:spPr>
          <a:xfrm rot="10800000">
            <a:off x="3006516" y="3216633"/>
            <a:ext cx="45719" cy="1032286"/>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3" name="Google Shape;693;p171"/>
          <p:cNvSpPr txBox="1"/>
          <p:nvPr/>
        </p:nvSpPr>
        <p:spPr>
          <a:xfrm>
            <a:off x="3011891" y="3511337"/>
            <a:ext cx="104067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Transfer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$1.5 MM</a:t>
            </a:r>
            <a:endParaRPr b="0" i="0" sz="1400" u="none" cap="none" strike="noStrike">
              <a:solidFill>
                <a:srgbClr val="000000"/>
              </a:solidFill>
              <a:latin typeface="Arial"/>
              <a:ea typeface="Arial"/>
              <a:cs typeface="Arial"/>
              <a:sym typeface="Arial"/>
            </a:endParaRPr>
          </a:p>
        </p:txBody>
      </p:sp>
      <p:sp>
        <p:nvSpPr>
          <p:cNvPr id="694" name="Google Shape;694;p171"/>
          <p:cNvSpPr/>
          <p:nvPr/>
        </p:nvSpPr>
        <p:spPr>
          <a:xfrm>
            <a:off x="2816503" y="5594579"/>
            <a:ext cx="141855" cy="493845"/>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5" name="Google Shape;695;p171"/>
          <p:cNvSpPr txBox="1"/>
          <p:nvPr/>
        </p:nvSpPr>
        <p:spPr>
          <a:xfrm>
            <a:off x="1583920" y="6112482"/>
            <a:ext cx="163974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S&amp;W + Benefits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$4.4 MM</a:t>
            </a:r>
            <a:endParaRPr b="0" i="0" sz="1400" u="none" cap="none" strike="noStrike">
              <a:solidFill>
                <a:srgbClr val="000000"/>
              </a:solidFill>
              <a:latin typeface="Arial"/>
              <a:ea typeface="Arial"/>
              <a:cs typeface="Arial"/>
              <a:sym typeface="Arial"/>
            </a:endParaRPr>
          </a:p>
        </p:txBody>
      </p:sp>
      <p:sp>
        <p:nvSpPr>
          <p:cNvPr id="696" name="Google Shape;696;p171"/>
          <p:cNvSpPr/>
          <p:nvPr/>
        </p:nvSpPr>
        <p:spPr>
          <a:xfrm rot="-5400000">
            <a:off x="1043521" y="1713934"/>
            <a:ext cx="147284" cy="644048"/>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7" name="Google Shape;697;p171"/>
          <p:cNvSpPr txBox="1"/>
          <p:nvPr/>
        </p:nvSpPr>
        <p:spPr>
          <a:xfrm>
            <a:off x="-87488" y="1124749"/>
            <a:ext cx="152336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Endowments,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Investments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$3.4 MM</a:t>
            </a:r>
            <a:endParaRPr b="0" i="0" sz="1400" u="none" cap="none" strike="noStrike">
              <a:solidFill>
                <a:srgbClr val="000000"/>
              </a:solidFill>
              <a:latin typeface="Arial"/>
              <a:ea typeface="Arial"/>
              <a:cs typeface="Arial"/>
              <a:sym typeface="Arial"/>
            </a:endParaRPr>
          </a:p>
        </p:txBody>
      </p:sp>
      <p:sp>
        <p:nvSpPr>
          <p:cNvPr id="698" name="Google Shape;698;p171"/>
          <p:cNvSpPr txBox="1"/>
          <p:nvPr/>
        </p:nvSpPr>
        <p:spPr>
          <a:xfrm>
            <a:off x="45826" y="2233179"/>
            <a:ext cx="104067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Services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$1.0 MM</a:t>
            </a:r>
            <a:endParaRPr b="0" i="0" sz="1400" u="none" cap="none" strike="noStrike">
              <a:solidFill>
                <a:srgbClr val="000000"/>
              </a:solidFill>
              <a:latin typeface="Arial"/>
              <a:ea typeface="Arial"/>
              <a:cs typeface="Arial"/>
              <a:sym typeface="Arial"/>
            </a:endParaRPr>
          </a:p>
        </p:txBody>
      </p:sp>
      <p:sp>
        <p:nvSpPr>
          <p:cNvPr id="699" name="Google Shape;699;p171"/>
          <p:cNvSpPr/>
          <p:nvPr/>
        </p:nvSpPr>
        <p:spPr>
          <a:xfrm rot="-5400000">
            <a:off x="1090021" y="2257181"/>
            <a:ext cx="45719" cy="644048"/>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0" name="Google Shape;700;p171"/>
          <p:cNvSpPr/>
          <p:nvPr/>
        </p:nvSpPr>
        <p:spPr>
          <a:xfrm rot="-5400000">
            <a:off x="5849440" y="4656742"/>
            <a:ext cx="112165" cy="1686012"/>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1" name="Google Shape;701;p171"/>
          <p:cNvSpPr txBox="1"/>
          <p:nvPr/>
        </p:nvSpPr>
        <p:spPr>
          <a:xfrm>
            <a:off x="5074896" y="5593047"/>
            <a:ext cx="166359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Pay bonds/debt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$3.2 MM</a:t>
            </a:r>
            <a:endParaRPr b="0" i="0" sz="1400" u="none" cap="none" strike="noStrike">
              <a:solidFill>
                <a:srgbClr val="000000"/>
              </a:solidFill>
              <a:latin typeface="Arial"/>
              <a:ea typeface="Arial"/>
              <a:cs typeface="Arial"/>
              <a:sym typeface="Arial"/>
            </a:endParaRPr>
          </a:p>
        </p:txBody>
      </p:sp>
      <p:sp>
        <p:nvSpPr>
          <p:cNvPr id="702" name="Google Shape;702;p171"/>
          <p:cNvSpPr txBox="1"/>
          <p:nvPr/>
        </p:nvSpPr>
        <p:spPr>
          <a:xfrm>
            <a:off x="755391" y="5035101"/>
            <a:ext cx="115768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Services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$21.0 MM</a:t>
            </a:r>
            <a:endParaRPr b="0" i="0" sz="1400" u="none" cap="none" strike="noStrike">
              <a:solidFill>
                <a:srgbClr val="000000"/>
              </a:solidFill>
              <a:latin typeface="Arial"/>
              <a:ea typeface="Arial"/>
              <a:cs typeface="Arial"/>
              <a:sym typeface="Arial"/>
            </a:endParaRPr>
          </a:p>
        </p:txBody>
      </p:sp>
      <p:sp>
        <p:nvSpPr>
          <p:cNvPr id="703" name="Google Shape;703;p171"/>
          <p:cNvSpPr/>
          <p:nvPr/>
        </p:nvSpPr>
        <p:spPr>
          <a:xfrm rot="-5400000">
            <a:off x="2104355" y="4905635"/>
            <a:ext cx="525155" cy="883232"/>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4" name="Google Shape;704;p171"/>
          <p:cNvSpPr/>
          <p:nvPr/>
        </p:nvSpPr>
        <p:spPr>
          <a:xfrm>
            <a:off x="3720469" y="5601185"/>
            <a:ext cx="169044" cy="493845"/>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5" name="Google Shape;705;p171"/>
          <p:cNvSpPr txBox="1"/>
          <p:nvPr/>
        </p:nvSpPr>
        <p:spPr>
          <a:xfrm>
            <a:off x="3284656" y="6126040"/>
            <a:ext cx="104067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Other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$8.2 MM</a:t>
            </a:r>
            <a:endParaRPr b="0" i="0" sz="1400" u="none" cap="none" strike="noStrike">
              <a:solidFill>
                <a:srgbClr val="000000"/>
              </a:solidFill>
              <a:latin typeface="Arial"/>
              <a:ea typeface="Arial"/>
              <a:cs typeface="Arial"/>
              <a:sym typeface="Arial"/>
            </a:endParaRPr>
          </a:p>
        </p:txBody>
      </p:sp>
      <p:sp>
        <p:nvSpPr>
          <p:cNvPr id="706" name="Google Shape;706;p171"/>
          <p:cNvSpPr/>
          <p:nvPr/>
        </p:nvSpPr>
        <p:spPr>
          <a:xfrm rot="-5400000">
            <a:off x="5850437" y="4477918"/>
            <a:ext cx="106152" cy="1677063"/>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7" name="Google Shape;707;p171"/>
          <p:cNvSpPr txBox="1"/>
          <p:nvPr/>
        </p:nvSpPr>
        <p:spPr>
          <a:xfrm>
            <a:off x="5258686" y="4700920"/>
            <a:ext cx="132812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Future costs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$3.8 MM</a:t>
            </a:r>
            <a:endParaRPr b="0" i="0" sz="1400" u="none" cap="none" strike="noStrike">
              <a:solidFill>
                <a:srgbClr val="000000"/>
              </a:solidFill>
              <a:latin typeface="Arial"/>
              <a:ea typeface="Arial"/>
              <a:cs typeface="Arial"/>
              <a:sym typeface="Arial"/>
            </a:endParaRPr>
          </a:p>
        </p:txBody>
      </p:sp>
      <p:sp>
        <p:nvSpPr>
          <p:cNvPr id="708" name="Google Shape;708;p171"/>
          <p:cNvSpPr/>
          <p:nvPr/>
        </p:nvSpPr>
        <p:spPr>
          <a:xfrm rot="-5400000">
            <a:off x="4115936" y="2714435"/>
            <a:ext cx="408910"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9" name="Google Shape;709;p171"/>
          <p:cNvSpPr txBox="1"/>
          <p:nvPr/>
        </p:nvSpPr>
        <p:spPr>
          <a:xfrm>
            <a:off x="4555158" y="2735472"/>
            <a:ext cx="128336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Other Costs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$39.1 MM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72"/>
          <p:cNvSpPr/>
          <p:nvPr/>
        </p:nvSpPr>
        <p:spPr>
          <a:xfrm>
            <a:off x="4379051" y="1434517"/>
            <a:ext cx="1073791" cy="5423483"/>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aphicFrame>
        <p:nvGraphicFramePr>
          <p:cNvPr id="715" name="Google Shape;715;p172"/>
          <p:cNvGraphicFramePr/>
          <p:nvPr/>
        </p:nvGraphicFramePr>
        <p:xfrm>
          <a:off x="182561" y="1619075"/>
          <a:ext cx="11981255" cy="5238925"/>
        </p:xfrm>
        <a:graphic>
          <a:graphicData uri="http://schemas.openxmlformats.org/presentationml/2006/ole">
            <mc:AlternateContent>
              <mc:Choice Requires="v">
                <p:oleObj r:id="rId4" imgH="5238925" imgW="11981255" progId="Excel.Sheet.12" spid="_x0000_s1">
                  <p:embed/>
                </p:oleObj>
              </mc:Choice>
              <mc:Fallback>
                <p:oleObj r:id="rId5" imgH="5238925" imgW="11981255" progId="Excel.Sheet.12">
                  <p:embed/>
                  <p:pic>
                    <p:nvPicPr>
                      <p:cNvPr id="715" name="Google Shape;715;p172"/>
                      <p:cNvPicPr preferRelativeResize="0"/>
                      <p:nvPr/>
                    </p:nvPicPr>
                    <p:blipFill rotWithShape="1">
                      <a:blip r:embed="rId6">
                        <a:alphaModFix/>
                      </a:blip>
                      <a:srcRect b="0" l="0" r="0" t="0"/>
                      <a:stretch/>
                    </p:blipFill>
                    <p:spPr>
                      <a:xfrm>
                        <a:off x="182561" y="1619075"/>
                        <a:ext cx="11981255" cy="5238925"/>
                      </a:xfrm>
                      <a:prstGeom prst="rect">
                        <a:avLst/>
                      </a:prstGeom>
                      <a:noFill/>
                      <a:ln>
                        <a:noFill/>
                      </a:ln>
                    </p:spPr>
                  </p:pic>
                </p:oleObj>
              </mc:Fallback>
            </mc:AlternateContent>
          </a:graphicData>
        </a:graphic>
      </p:graphicFrame>
      <p:sp>
        <p:nvSpPr>
          <p:cNvPr id="716" name="Google Shape;716;p1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6"/>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09E2F"/>
              </a:buClr>
              <a:buSzPts val="3600"/>
              <a:buNone/>
            </a:pPr>
            <a:r>
              <a:rPr lang="en" sz="3600">
                <a:latin typeface="Arial"/>
                <a:ea typeface="Arial"/>
                <a:cs typeface="Arial"/>
                <a:sym typeface="Arial"/>
              </a:rPr>
              <a:t>III.	President’s Report</a:t>
            </a:r>
            <a:endParaRPr/>
          </a:p>
          <a:p>
            <a:pPr indent="0" lvl="0" marL="0" rtl="0" algn="l">
              <a:lnSpc>
                <a:spcPct val="100000"/>
              </a:lnSpc>
              <a:spcBef>
                <a:spcPts val="720"/>
              </a:spcBef>
              <a:spcAft>
                <a:spcPts val="0"/>
              </a:spcAft>
              <a:buClr>
                <a:srgbClr val="003B49"/>
              </a:buClr>
              <a:buSzPts val="3600"/>
              <a:buNone/>
            </a:pPr>
            <a:r>
              <a:rPr b="1" lang="en" sz="3600">
                <a:solidFill>
                  <a:srgbClr val="003B49"/>
                </a:solidFill>
                <a:latin typeface="Arial"/>
                <a:ea typeface="Arial"/>
                <a:cs typeface="Arial"/>
                <a:sym typeface="Arial"/>
              </a:rPr>
              <a:t>	</a:t>
            </a:r>
            <a:r>
              <a:rPr lang="en" sz="3600">
                <a:solidFill>
                  <a:srgbClr val="003B49"/>
                </a:solidFill>
                <a:latin typeface="Arial"/>
                <a:ea typeface="Arial"/>
                <a:cs typeface="Arial"/>
                <a:sym typeface="Arial"/>
              </a:rPr>
              <a:t>K. Sheppard</a:t>
            </a:r>
            <a:endParaRPr/>
          </a:p>
        </p:txBody>
      </p:sp>
      <p:sp>
        <p:nvSpPr>
          <p:cNvPr id="291" name="Google Shape;291;p6"/>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73"/>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
        <p:nvSpPr>
          <p:cNvPr id="722" name="Google Shape;722;p173"/>
          <p:cNvSpPr txBox="1"/>
          <p:nvPr>
            <p:ph idx="1" type="body"/>
          </p:nvPr>
        </p:nvSpPr>
        <p:spPr>
          <a:xfrm>
            <a:off x="428978" y="1374731"/>
            <a:ext cx="11639146" cy="53482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
                <a:latin typeface="Arial"/>
                <a:ea typeface="Arial"/>
                <a:cs typeface="Arial"/>
                <a:sym typeface="Arial"/>
              </a:rPr>
              <a:t>Gifts, Endowment, and Restricted State Appropriations (RSA)</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Funds are earmarked for specific costs, “red” money</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Kummer Foundation = $17 MM</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S&amp;W + benefits , $5.8 MM by KI, rest endowed faculty and similar</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74"/>
          <p:cNvSpPr/>
          <p:nvPr/>
        </p:nvSpPr>
        <p:spPr>
          <a:xfrm>
            <a:off x="5368952" y="1434517"/>
            <a:ext cx="1073791" cy="5423483"/>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aphicFrame>
        <p:nvGraphicFramePr>
          <p:cNvPr id="728" name="Google Shape;728;p174"/>
          <p:cNvGraphicFramePr/>
          <p:nvPr/>
        </p:nvGraphicFramePr>
        <p:xfrm>
          <a:off x="182561" y="1619075"/>
          <a:ext cx="11981255" cy="5238925"/>
        </p:xfrm>
        <a:graphic>
          <a:graphicData uri="http://schemas.openxmlformats.org/presentationml/2006/ole">
            <mc:AlternateContent>
              <mc:Choice Requires="v">
                <p:oleObj r:id="rId4" imgH="5238925" imgW="11981255" progId="Excel.Sheet.12" spid="_x0000_s1">
                  <p:embed/>
                </p:oleObj>
              </mc:Choice>
              <mc:Fallback>
                <p:oleObj r:id="rId5" imgH="5238925" imgW="11981255" progId="Excel.Sheet.12">
                  <p:embed/>
                  <p:pic>
                    <p:nvPicPr>
                      <p:cNvPr id="728" name="Google Shape;728;p174"/>
                      <p:cNvPicPr preferRelativeResize="0"/>
                      <p:nvPr/>
                    </p:nvPicPr>
                    <p:blipFill rotWithShape="1">
                      <a:blip r:embed="rId6">
                        <a:alphaModFix/>
                      </a:blip>
                      <a:srcRect b="0" l="0" r="0" t="0"/>
                      <a:stretch/>
                    </p:blipFill>
                    <p:spPr>
                      <a:xfrm>
                        <a:off x="182561" y="1619075"/>
                        <a:ext cx="11981255" cy="5238925"/>
                      </a:xfrm>
                      <a:prstGeom prst="rect">
                        <a:avLst/>
                      </a:prstGeom>
                      <a:noFill/>
                      <a:ln>
                        <a:noFill/>
                      </a:ln>
                    </p:spPr>
                  </p:pic>
                </p:oleObj>
              </mc:Fallback>
            </mc:AlternateContent>
          </a:graphicData>
        </a:graphic>
      </p:graphicFrame>
      <p:sp>
        <p:nvSpPr>
          <p:cNvPr id="729" name="Google Shape;729;p1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75"/>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
        <p:nvSpPr>
          <p:cNvPr id="735" name="Google Shape;735;p175"/>
          <p:cNvSpPr txBox="1"/>
          <p:nvPr>
            <p:ph idx="1" type="body"/>
          </p:nvPr>
        </p:nvSpPr>
        <p:spPr>
          <a:xfrm>
            <a:off x="428978" y="1374731"/>
            <a:ext cx="11639146" cy="53482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
                <a:latin typeface="Arial"/>
                <a:ea typeface="Arial"/>
                <a:cs typeface="Arial"/>
                <a:sym typeface="Arial"/>
              </a:rPr>
              <a:t>Gifts, Endowment, and Restricted State Appropriations (RSA)</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Funds are earmarked for specific costs, “red” money</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Kummer Foundation = $17 MM</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S&amp;W + benefits , $5.8 MM by KI, rest endowed faculty and similar</a:t>
            </a:r>
            <a:endParaRPr/>
          </a:p>
          <a:p>
            <a:pPr indent="0" lvl="0" marL="0" rtl="0" algn="l">
              <a:lnSpc>
                <a:spcPct val="90000"/>
              </a:lnSpc>
              <a:spcBef>
                <a:spcPts val="1000"/>
              </a:spcBef>
              <a:spcAft>
                <a:spcPts val="0"/>
              </a:spcAft>
              <a:buClr>
                <a:schemeClr val="dk1"/>
              </a:buClr>
              <a:buSzPts val="2800"/>
              <a:buNone/>
            </a:pPr>
            <a:r>
              <a:rPr lang="en">
                <a:latin typeface="Arial"/>
                <a:ea typeface="Arial"/>
                <a:cs typeface="Arial"/>
                <a:sym typeface="Arial"/>
              </a:rPr>
              <a:t>Contracts</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Funds spent as specified, “deep red”</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Pell $6.3 MM + Federal scholarships $5 MM = $11.3 MM</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Research grants = contracts, $39.5 MM</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F&amp;A = $7.29 MM negative revenue sent to general revenue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176"/>
          <p:cNvSpPr/>
          <p:nvPr/>
        </p:nvSpPr>
        <p:spPr>
          <a:xfrm>
            <a:off x="6576967" y="1384183"/>
            <a:ext cx="1073791" cy="5423483"/>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aphicFrame>
        <p:nvGraphicFramePr>
          <p:cNvPr id="741" name="Google Shape;741;p176"/>
          <p:cNvGraphicFramePr/>
          <p:nvPr/>
        </p:nvGraphicFramePr>
        <p:xfrm>
          <a:off x="182561" y="1619075"/>
          <a:ext cx="11981255" cy="5238925"/>
        </p:xfrm>
        <a:graphic>
          <a:graphicData uri="http://schemas.openxmlformats.org/presentationml/2006/ole">
            <mc:AlternateContent>
              <mc:Choice Requires="v">
                <p:oleObj r:id="rId4" imgH="5238925" imgW="11981255" progId="Excel.Sheet.12" spid="_x0000_s1">
                  <p:embed/>
                </p:oleObj>
              </mc:Choice>
              <mc:Fallback>
                <p:oleObj r:id="rId5" imgH="5238925" imgW="11981255" progId="Excel.Sheet.12">
                  <p:embed/>
                  <p:pic>
                    <p:nvPicPr>
                      <p:cNvPr id="741" name="Google Shape;741;p176"/>
                      <p:cNvPicPr preferRelativeResize="0"/>
                      <p:nvPr/>
                    </p:nvPicPr>
                    <p:blipFill rotWithShape="1">
                      <a:blip r:embed="rId6">
                        <a:alphaModFix/>
                      </a:blip>
                      <a:srcRect b="0" l="0" r="0" t="0"/>
                      <a:stretch/>
                    </p:blipFill>
                    <p:spPr>
                      <a:xfrm>
                        <a:off x="182561" y="1619075"/>
                        <a:ext cx="11981255" cy="5238925"/>
                      </a:xfrm>
                      <a:prstGeom prst="rect">
                        <a:avLst/>
                      </a:prstGeom>
                      <a:noFill/>
                      <a:ln>
                        <a:noFill/>
                      </a:ln>
                    </p:spPr>
                  </p:pic>
                </p:oleObj>
              </mc:Fallback>
            </mc:AlternateContent>
          </a:graphicData>
        </a:graphic>
      </p:graphicFrame>
      <p:sp>
        <p:nvSpPr>
          <p:cNvPr id="742" name="Google Shape;742;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cxnSp>
        <p:nvCxnSpPr>
          <p:cNvPr id="743" name="Google Shape;743;p176"/>
          <p:cNvCxnSpPr/>
          <p:nvPr/>
        </p:nvCxnSpPr>
        <p:spPr>
          <a:xfrm rot="10800000">
            <a:off x="3456262" y="3162650"/>
            <a:ext cx="3120705" cy="0"/>
          </a:xfrm>
          <a:prstGeom prst="straightConnector1">
            <a:avLst/>
          </a:prstGeom>
          <a:noFill/>
          <a:ln cap="flat" cmpd="sng" w="76200">
            <a:solidFill>
              <a:srgbClr val="BFBFBF"/>
            </a:solidFill>
            <a:prstDash val="solid"/>
            <a:miter lim="800000"/>
            <a:headEnd len="sm" w="sm" type="none"/>
            <a:tailEnd len="med" w="med" type="triangle"/>
          </a:ln>
        </p:spPr>
      </p:cxn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77"/>
          <p:cNvSpPr/>
          <p:nvPr/>
        </p:nvSpPr>
        <p:spPr>
          <a:xfrm>
            <a:off x="1439186" y="1510748"/>
            <a:ext cx="2528515" cy="167772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General Operating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(spend at will)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Goal: $1 MM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contingency unspent</a:t>
            </a:r>
            <a:endParaRPr b="0" i="0" sz="1400" u="none" cap="none" strike="noStrike">
              <a:solidFill>
                <a:srgbClr val="000000"/>
              </a:solidFill>
              <a:latin typeface="Arial"/>
              <a:ea typeface="Arial"/>
              <a:cs typeface="Arial"/>
              <a:sym typeface="Arial"/>
            </a:endParaRPr>
          </a:p>
        </p:txBody>
      </p:sp>
      <p:sp>
        <p:nvSpPr>
          <p:cNvPr id="749" name="Google Shape;749;p177"/>
          <p:cNvSpPr txBox="1"/>
          <p:nvPr/>
        </p:nvSpPr>
        <p:spPr>
          <a:xfrm>
            <a:off x="1098880" y="112615"/>
            <a:ext cx="115768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State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$55.9 MM</a:t>
            </a:r>
            <a:endParaRPr b="0" i="0" sz="1400" u="none" cap="none" strike="noStrike">
              <a:solidFill>
                <a:srgbClr val="000000"/>
              </a:solidFill>
              <a:latin typeface="Arial"/>
              <a:ea typeface="Arial"/>
              <a:cs typeface="Arial"/>
              <a:sym typeface="Arial"/>
            </a:endParaRPr>
          </a:p>
        </p:txBody>
      </p:sp>
      <p:sp>
        <p:nvSpPr>
          <p:cNvPr id="750" name="Google Shape;750;p177"/>
          <p:cNvSpPr/>
          <p:nvPr/>
        </p:nvSpPr>
        <p:spPr>
          <a:xfrm>
            <a:off x="1439185" y="822557"/>
            <a:ext cx="477078"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1" name="Google Shape;751;p177"/>
          <p:cNvSpPr/>
          <p:nvPr/>
        </p:nvSpPr>
        <p:spPr>
          <a:xfrm>
            <a:off x="1137374" y="3188473"/>
            <a:ext cx="1360222"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2" name="Google Shape;752;p177"/>
          <p:cNvSpPr txBox="1"/>
          <p:nvPr/>
        </p:nvSpPr>
        <p:spPr>
          <a:xfrm>
            <a:off x="3040011" y="112614"/>
            <a:ext cx="133773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Tuition (net)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$82.6 MM</a:t>
            </a:r>
            <a:endParaRPr b="0" i="0" sz="1400" u="none" cap="none" strike="noStrike">
              <a:solidFill>
                <a:srgbClr val="000000"/>
              </a:solidFill>
              <a:latin typeface="Arial"/>
              <a:ea typeface="Arial"/>
              <a:cs typeface="Arial"/>
              <a:sym typeface="Arial"/>
            </a:endParaRPr>
          </a:p>
        </p:txBody>
      </p:sp>
      <p:sp>
        <p:nvSpPr>
          <p:cNvPr id="753" name="Google Shape;753;p177"/>
          <p:cNvSpPr/>
          <p:nvPr/>
        </p:nvSpPr>
        <p:spPr>
          <a:xfrm>
            <a:off x="2915207" y="822557"/>
            <a:ext cx="974306"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4" name="Google Shape;754;p177"/>
          <p:cNvSpPr txBox="1"/>
          <p:nvPr/>
        </p:nvSpPr>
        <p:spPr>
          <a:xfrm>
            <a:off x="857852" y="3940275"/>
            <a:ext cx="163974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S&amp;W + Benefits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$107.8 MM</a:t>
            </a:r>
            <a:endParaRPr b="0" i="0" sz="1400" u="none" cap="none" strike="noStrike">
              <a:solidFill>
                <a:srgbClr val="000000"/>
              </a:solidFill>
              <a:latin typeface="Arial"/>
              <a:ea typeface="Arial"/>
              <a:cs typeface="Arial"/>
              <a:sym typeface="Arial"/>
            </a:endParaRPr>
          </a:p>
        </p:txBody>
      </p:sp>
      <p:sp>
        <p:nvSpPr>
          <p:cNvPr id="755" name="Google Shape;755;p177"/>
          <p:cNvSpPr/>
          <p:nvPr/>
        </p:nvSpPr>
        <p:spPr>
          <a:xfrm>
            <a:off x="6425980" y="1552493"/>
            <a:ext cx="2528515" cy="167772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Grants &amp; Contracts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(spend as contracted)</a:t>
            </a:r>
            <a:endParaRPr b="0" i="0" sz="1400" u="none" cap="none" strike="noStrike">
              <a:solidFill>
                <a:srgbClr val="000000"/>
              </a:solidFill>
              <a:latin typeface="Arial"/>
              <a:ea typeface="Arial"/>
              <a:cs typeface="Arial"/>
              <a:sym typeface="Arial"/>
            </a:endParaRPr>
          </a:p>
        </p:txBody>
      </p:sp>
      <p:sp>
        <p:nvSpPr>
          <p:cNvPr id="756" name="Google Shape;756;p177"/>
          <p:cNvSpPr txBox="1"/>
          <p:nvPr/>
        </p:nvSpPr>
        <p:spPr>
          <a:xfrm>
            <a:off x="7899594" y="137174"/>
            <a:ext cx="115768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Research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$39.5 MM</a:t>
            </a:r>
            <a:endParaRPr b="0" i="0" sz="1400" u="none" cap="none" strike="noStrike">
              <a:solidFill>
                <a:srgbClr val="000000"/>
              </a:solidFill>
              <a:latin typeface="Arial"/>
              <a:ea typeface="Arial"/>
              <a:cs typeface="Arial"/>
              <a:sym typeface="Arial"/>
            </a:endParaRPr>
          </a:p>
        </p:txBody>
      </p:sp>
      <p:sp>
        <p:nvSpPr>
          <p:cNvPr id="757" name="Google Shape;757;p177"/>
          <p:cNvSpPr/>
          <p:nvPr/>
        </p:nvSpPr>
        <p:spPr>
          <a:xfrm>
            <a:off x="8239898" y="847116"/>
            <a:ext cx="477078" cy="688191"/>
          </a:xfrm>
          <a:prstGeom prst="down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8" name="Google Shape;758;p177"/>
          <p:cNvSpPr/>
          <p:nvPr/>
        </p:nvSpPr>
        <p:spPr>
          <a:xfrm rot="5400000">
            <a:off x="5151488" y="898527"/>
            <a:ext cx="126048" cy="2422935"/>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9" name="Google Shape;759;p177"/>
          <p:cNvSpPr txBox="1"/>
          <p:nvPr/>
        </p:nvSpPr>
        <p:spPr>
          <a:xfrm>
            <a:off x="4683358" y="1488473"/>
            <a:ext cx="104067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F&amp;A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$7.3 MM</a:t>
            </a:r>
            <a:endParaRPr b="0" i="0" sz="1400" u="none" cap="none" strike="noStrike">
              <a:solidFill>
                <a:srgbClr val="000000"/>
              </a:solidFill>
              <a:latin typeface="Arial"/>
              <a:ea typeface="Arial"/>
              <a:cs typeface="Arial"/>
              <a:sym typeface="Arial"/>
            </a:endParaRPr>
          </a:p>
        </p:txBody>
      </p:sp>
      <p:sp>
        <p:nvSpPr>
          <p:cNvPr id="760" name="Google Shape;760;p177"/>
          <p:cNvSpPr/>
          <p:nvPr/>
        </p:nvSpPr>
        <p:spPr>
          <a:xfrm>
            <a:off x="2831102" y="4263440"/>
            <a:ext cx="2233879" cy="133113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Auxiliary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(Dorms, food, parking)</a:t>
            </a:r>
            <a:endParaRPr b="0" i="0" sz="1400" u="none" cap="none" strike="noStrike">
              <a:solidFill>
                <a:srgbClr val="000000"/>
              </a:solidFill>
              <a:latin typeface="Arial"/>
              <a:ea typeface="Arial"/>
              <a:cs typeface="Arial"/>
              <a:sym typeface="Arial"/>
            </a:endParaRPr>
          </a:p>
        </p:txBody>
      </p:sp>
      <p:sp>
        <p:nvSpPr>
          <p:cNvPr id="761" name="Google Shape;761;p177"/>
          <p:cNvSpPr/>
          <p:nvPr/>
        </p:nvSpPr>
        <p:spPr>
          <a:xfrm rot="10800000">
            <a:off x="3006516" y="3216633"/>
            <a:ext cx="45719" cy="1032286"/>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2" name="Google Shape;762;p177"/>
          <p:cNvSpPr txBox="1"/>
          <p:nvPr/>
        </p:nvSpPr>
        <p:spPr>
          <a:xfrm>
            <a:off x="3011891" y="3511337"/>
            <a:ext cx="104067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Transfer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$1.5 MM</a:t>
            </a:r>
            <a:endParaRPr b="0" i="0" sz="1400" u="none" cap="none" strike="noStrike">
              <a:solidFill>
                <a:srgbClr val="000000"/>
              </a:solidFill>
              <a:latin typeface="Arial"/>
              <a:ea typeface="Arial"/>
              <a:cs typeface="Arial"/>
              <a:sym typeface="Arial"/>
            </a:endParaRPr>
          </a:p>
        </p:txBody>
      </p:sp>
      <p:sp>
        <p:nvSpPr>
          <p:cNvPr id="763" name="Google Shape;763;p177"/>
          <p:cNvSpPr/>
          <p:nvPr/>
        </p:nvSpPr>
        <p:spPr>
          <a:xfrm>
            <a:off x="2816503" y="5594579"/>
            <a:ext cx="141855" cy="493845"/>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4" name="Google Shape;764;p177"/>
          <p:cNvSpPr txBox="1"/>
          <p:nvPr/>
        </p:nvSpPr>
        <p:spPr>
          <a:xfrm>
            <a:off x="1583920" y="6112482"/>
            <a:ext cx="163974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S&amp;W + Benefits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$4.4 MM</a:t>
            </a:r>
            <a:endParaRPr b="0" i="0" sz="1400" u="none" cap="none" strike="noStrike">
              <a:solidFill>
                <a:srgbClr val="000000"/>
              </a:solidFill>
              <a:latin typeface="Arial"/>
              <a:ea typeface="Arial"/>
              <a:cs typeface="Arial"/>
              <a:sym typeface="Arial"/>
            </a:endParaRPr>
          </a:p>
        </p:txBody>
      </p:sp>
      <p:sp>
        <p:nvSpPr>
          <p:cNvPr id="765" name="Google Shape;765;p177"/>
          <p:cNvSpPr txBox="1"/>
          <p:nvPr/>
        </p:nvSpPr>
        <p:spPr>
          <a:xfrm>
            <a:off x="6216162" y="137174"/>
            <a:ext cx="115768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Pell, etc.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$11.3 MM</a:t>
            </a:r>
            <a:endParaRPr b="0" i="0" sz="1400" u="none" cap="none" strike="noStrike">
              <a:solidFill>
                <a:srgbClr val="000000"/>
              </a:solidFill>
              <a:latin typeface="Arial"/>
              <a:ea typeface="Arial"/>
              <a:cs typeface="Arial"/>
              <a:sym typeface="Arial"/>
            </a:endParaRPr>
          </a:p>
        </p:txBody>
      </p:sp>
      <p:sp>
        <p:nvSpPr>
          <p:cNvPr id="766" name="Google Shape;766;p177"/>
          <p:cNvSpPr/>
          <p:nvPr/>
        </p:nvSpPr>
        <p:spPr>
          <a:xfrm>
            <a:off x="6349244" y="871677"/>
            <a:ext cx="317567" cy="688191"/>
          </a:xfrm>
          <a:prstGeom prst="down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7" name="Google Shape;767;p177"/>
          <p:cNvSpPr/>
          <p:nvPr/>
        </p:nvSpPr>
        <p:spPr>
          <a:xfrm rot="6357217">
            <a:off x="5123778" y="166707"/>
            <a:ext cx="142464" cy="2401295"/>
          </a:xfrm>
          <a:prstGeom prst="down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8" name="Google Shape;768;p177"/>
          <p:cNvSpPr txBox="1"/>
          <p:nvPr/>
        </p:nvSpPr>
        <p:spPr>
          <a:xfrm>
            <a:off x="4601870" y="685945"/>
            <a:ext cx="115768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Pell, etc.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$11.3 MM</a:t>
            </a:r>
            <a:endParaRPr b="0" i="0" sz="1400" u="none" cap="none" strike="noStrike">
              <a:solidFill>
                <a:srgbClr val="000000"/>
              </a:solidFill>
              <a:latin typeface="Arial"/>
              <a:ea typeface="Arial"/>
              <a:cs typeface="Arial"/>
              <a:sym typeface="Arial"/>
            </a:endParaRPr>
          </a:p>
        </p:txBody>
      </p:sp>
      <p:sp>
        <p:nvSpPr>
          <p:cNvPr id="769" name="Google Shape;769;p177"/>
          <p:cNvSpPr/>
          <p:nvPr/>
        </p:nvSpPr>
        <p:spPr>
          <a:xfrm rot="-5400000">
            <a:off x="1043521" y="1713934"/>
            <a:ext cx="147284" cy="644048"/>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0" name="Google Shape;770;p177"/>
          <p:cNvSpPr txBox="1"/>
          <p:nvPr/>
        </p:nvSpPr>
        <p:spPr>
          <a:xfrm>
            <a:off x="-87488" y="1124749"/>
            <a:ext cx="152336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Endowments,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Investments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$3.4 MM</a:t>
            </a:r>
            <a:endParaRPr b="0" i="0" sz="1400" u="none" cap="none" strike="noStrike">
              <a:solidFill>
                <a:srgbClr val="000000"/>
              </a:solidFill>
              <a:latin typeface="Arial"/>
              <a:ea typeface="Arial"/>
              <a:cs typeface="Arial"/>
              <a:sym typeface="Arial"/>
            </a:endParaRPr>
          </a:p>
        </p:txBody>
      </p:sp>
      <p:sp>
        <p:nvSpPr>
          <p:cNvPr id="771" name="Google Shape;771;p177"/>
          <p:cNvSpPr txBox="1"/>
          <p:nvPr/>
        </p:nvSpPr>
        <p:spPr>
          <a:xfrm>
            <a:off x="45826" y="2233179"/>
            <a:ext cx="104067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Services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$1.0 MM</a:t>
            </a:r>
            <a:endParaRPr b="0" i="0" sz="1400" u="none" cap="none" strike="noStrike">
              <a:solidFill>
                <a:srgbClr val="000000"/>
              </a:solidFill>
              <a:latin typeface="Arial"/>
              <a:ea typeface="Arial"/>
              <a:cs typeface="Arial"/>
              <a:sym typeface="Arial"/>
            </a:endParaRPr>
          </a:p>
        </p:txBody>
      </p:sp>
      <p:sp>
        <p:nvSpPr>
          <p:cNvPr id="772" name="Google Shape;772;p177"/>
          <p:cNvSpPr/>
          <p:nvPr/>
        </p:nvSpPr>
        <p:spPr>
          <a:xfrm rot="-5400000">
            <a:off x="1090021" y="2257181"/>
            <a:ext cx="45719" cy="644048"/>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3" name="Google Shape;773;p177"/>
          <p:cNvSpPr/>
          <p:nvPr/>
        </p:nvSpPr>
        <p:spPr>
          <a:xfrm rot="-5400000">
            <a:off x="5849440" y="4656742"/>
            <a:ext cx="112165" cy="1686012"/>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4" name="Google Shape;774;p177"/>
          <p:cNvSpPr txBox="1"/>
          <p:nvPr/>
        </p:nvSpPr>
        <p:spPr>
          <a:xfrm>
            <a:off x="5074896" y="5593047"/>
            <a:ext cx="166359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Pay bonds/debt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$3.2 MM</a:t>
            </a:r>
            <a:endParaRPr b="0" i="0" sz="1400" u="none" cap="none" strike="noStrike">
              <a:solidFill>
                <a:srgbClr val="000000"/>
              </a:solidFill>
              <a:latin typeface="Arial"/>
              <a:ea typeface="Arial"/>
              <a:cs typeface="Arial"/>
              <a:sym typeface="Arial"/>
            </a:endParaRPr>
          </a:p>
        </p:txBody>
      </p:sp>
      <p:sp>
        <p:nvSpPr>
          <p:cNvPr id="775" name="Google Shape;775;p177"/>
          <p:cNvSpPr txBox="1"/>
          <p:nvPr/>
        </p:nvSpPr>
        <p:spPr>
          <a:xfrm>
            <a:off x="755391" y="5035101"/>
            <a:ext cx="115768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Services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$21.0 MM</a:t>
            </a:r>
            <a:endParaRPr b="0" i="0" sz="1400" u="none" cap="none" strike="noStrike">
              <a:solidFill>
                <a:srgbClr val="000000"/>
              </a:solidFill>
              <a:latin typeface="Arial"/>
              <a:ea typeface="Arial"/>
              <a:cs typeface="Arial"/>
              <a:sym typeface="Arial"/>
            </a:endParaRPr>
          </a:p>
        </p:txBody>
      </p:sp>
      <p:sp>
        <p:nvSpPr>
          <p:cNvPr id="776" name="Google Shape;776;p177"/>
          <p:cNvSpPr/>
          <p:nvPr/>
        </p:nvSpPr>
        <p:spPr>
          <a:xfrm rot="-5400000">
            <a:off x="2104355" y="4905635"/>
            <a:ext cx="525155" cy="883232"/>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7" name="Google Shape;777;p177"/>
          <p:cNvSpPr/>
          <p:nvPr/>
        </p:nvSpPr>
        <p:spPr>
          <a:xfrm>
            <a:off x="3720469" y="5601185"/>
            <a:ext cx="169044" cy="493845"/>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8" name="Google Shape;778;p177"/>
          <p:cNvSpPr txBox="1"/>
          <p:nvPr/>
        </p:nvSpPr>
        <p:spPr>
          <a:xfrm>
            <a:off x="3284656" y="6126040"/>
            <a:ext cx="104067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Other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$8.2 MM</a:t>
            </a:r>
            <a:endParaRPr b="0" i="0" sz="1400" u="none" cap="none" strike="noStrike">
              <a:solidFill>
                <a:srgbClr val="000000"/>
              </a:solidFill>
              <a:latin typeface="Arial"/>
              <a:ea typeface="Arial"/>
              <a:cs typeface="Arial"/>
              <a:sym typeface="Arial"/>
            </a:endParaRPr>
          </a:p>
        </p:txBody>
      </p:sp>
      <p:sp>
        <p:nvSpPr>
          <p:cNvPr id="779" name="Google Shape;779;p177"/>
          <p:cNvSpPr/>
          <p:nvPr/>
        </p:nvSpPr>
        <p:spPr>
          <a:xfrm rot="-5400000">
            <a:off x="5850437" y="4477918"/>
            <a:ext cx="106152" cy="1677063"/>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80" name="Google Shape;780;p177"/>
          <p:cNvSpPr txBox="1"/>
          <p:nvPr/>
        </p:nvSpPr>
        <p:spPr>
          <a:xfrm>
            <a:off x="5258686" y="4700920"/>
            <a:ext cx="132812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Future costs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$3.8 MM</a:t>
            </a:r>
            <a:endParaRPr b="0" i="0" sz="1400" u="none" cap="none" strike="noStrike">
              <a:solidFill>
                <a:srgbClr val="000000"/>
              </a:solidFill>
              <a:latin typeface="Arial"/>
              <a:ea typeface="Arial"/>
              <a:cs typeface="Arial"/>
              <a:sym typeface="Arial"/>
            </a:endParaRPr>
          </a:p>
        </p:txBody>
      </p:sp>
      <p:sp>
        <p:nvSpPr>
          <p:cNvPr id="781" name="Google Shape;781;p177"/>
          <p:cNvSpPr/>
          <p:nvPr/>
        </p:nvSpPr>
        <p:spPr>
          <a:xfrm rot="-5400000">
            <a:off x="9073894" y="1727651"/>
            <a:ext cx="477078" cy="688191"/>
          </a:xfrm>
          <a:prstGeom prst="down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82" name="Google Shape;782;p177"/>
          <p:cNvSpPr txBox="1"/>
          <p:nvPr/>
        </p:nvSpPr>
        <p:spPr>
          <a:xfrm>
            <a:off x="9537417" y="1745024"/>
            <a:ext cx="127310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Research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~$31.2 MM</a:t>
            </a:r>
            <a:endParaRPr b="0" i="0" sz="1400" u="none" cap="none" strike="noStrike">
              <a:solidFill>
                <a:srgbClr val="000000"/>
              </a:solidFill>
              <a:latin typeface="Arial"/>
              <a:ea typeface="Arial"/>
              <a:cs typeface="Arial"/>
              <a:sym typeface="Arial"/>
            </a:endParaRPr>
          </a:p>
        </p:txBody>
      </p:sp>
      <p:sp>
        <p:nvSpPr>
          <p:cNvPr id="783" name="Google Shape;783;p177"/>
          <p:cNvSpPr/>
          <p:nvPr/>
        </p:nvSpPr>
        <p:spPr>
          <a:xfrm rot="-5400000">
            <a:off x="4115936" y="2714435"/>
            <a:ext cx="408910"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84" name="Google Shape;784;p177"/>
          <p:cNvSpPr txBox="1"/>
          <p:nvPr/>
        </p:nvSpPr>
        <p:spPr>
          <a:xfrm>
            <a:off x="4555158" y="2735472"/>
            <a:ext cx="128336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Other Costs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$39.1 MM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78"/>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
        <p:nvSpPr>
          <p:cNvPr id="790" name="Google Shape;790;p178"/>
          <p:cNvSpPr txBox="1"/>
          <p:nvPr>
            <p:ph idx="1" type="body"/>
          </p:nvPr>
        </p:nvSpPr>
        <p:spPr>
          <a:xfrm>
            <a:off x="428978" y="1374731"/>
            <a:ext cx="11639146" cy="53482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50"/>
              </a:buClr>
              <a:buSzPts val="2800"/>
              <a:buNone/>
            </a:pPr>
            <a:r>
              <a:rPr lang="en">
                <a:solidFill>
                  <a:srgbClr val="00B050"/>
                </a:solidFill>
                <a:latin typeface="Arial"/>
                <a:ea typeface="Arial"/>
                <a:cs typeface="Arial"/>
                <a:sym typeface="Arial"/>
              </a:rPr>
              <a:t>The ‘Investment Portfolio’ columns</a:t>
            </a:r>
            <a:endParaRPr/>
          </a:p>
          <a:p>
            <a:pPr indent="0" lvl="0" marL="0" rtl="0" algn="l">
              <a:lnSpc>
                <a:spcPct val="90000"/>
              </a:lnSpc>
              <a:spcBef>
                <a:spcPts val="1000"/>
              </a:spcBef>
              <a:spcAft>
                <a:spcPts val="0"/>
              </a:spcAft>
              <a:buClr>
                <a:schemeClr val="dk1"/>
              </a:buClr>
              <a:buSzPts val="2800"/>
              <a:buNone/>
            </a:pPr>
            <a:r>
              <a:rPr lang="en">
                <a:latin typeface="Arial"/>
                <a:ea typeface="Arial"/>
                <a:cs typeface="Arial"/>
                <a:sym typeface="Arial"/>
              </a:rPr>
              <a:t>Endowment</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Not Kummer Foundation, a separate corporation</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Gifts for endowed whatevers</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Income from investments to be reinvested</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Income for use is in “Endowments and Investments” row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79"/>
          <p:cNvSpPr/>
          <p:nvPr/>
        </p:nvSpPr>
        <p:spPr>
          <a:xfrm>
            <a:off x="8523213" y="1619075"/>
            <a:ext cx="973125" cy="5238925"/>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aphicFrame>
        <p:nvGraphicFramePr>
          <p:cNvPr id="796" name="Google Shape;796;p179"/>
          <p:cNvGraphicFramePr/>
          <p:nvPr/>
        </p:nvGraphicFramePr>
        <p:xfrm>
          <a:off x="182561" y="1619075"/>
          <a:ext cx="11981255" cy="5238925"/>
        </p:xfrm>
        <a:graphic>
          <a:graphicData uri="http://schemas.openxmlformats.org/presentationml/2006/ole">
            <mc:AlternateContent>
              <mc:Choice Requires="v">
                <p:oleObj r:id="rId4" imgH="5238925" imgW="11981255" progId="Excel.Sheet.12" spid="_x0000_s1">
                  <p:embed/>
                </p:oleObj>
              </mc:Choice>
              <mc:Fallback>
                <p:oleObj r:id="rId5" imgH="5238925" imgW="11981255" progId="Excel.Sheet.12">
                  <p:embed/>
                  <p:pic>
                    <p:nvPicPr>
                      <p:cNvPr id="796" name="Google Shape;796;p179"/>
                      <p:cNvPicPr preferRelativeResize="0"/>
                      <p:nvPr/>
                    </p:nvPicPr>
                    <p:blipFill rotWithShape="1">
                      <a:blip r:embed="rId6">
                        <a:alphaModFix/>
                      </a:blip>
                      <a:srcRect b="0" l="0" r="0" t="0"/>
                      <a:stretch/>
                    </p:blipFill>
                    <p:spPr>
                      <a:xfrm>
                        <a:off x="182561" y="1619075"/>
                        <a:ext cx="11981255" cy="5238925"/>
                      </a:xfrm>
                      <a:prstGeom prst="rect">
                        <a:avLst/>
                      </a:prstGeom>
                      <a:noFill/>
                      <a:ln>
                        <a:noFill/>
                      </a:ln>
                    </p:spPr>
                  </p:pic>
                </p:oleObj>
              </mc:Fallback>
            </mc:AlternateContent>
          </a:graphicData>
        </a:graphic>
      </p:graphicFrame>
      <p:sp>
        <p:nvSpPr>
          <p:cNvPr id="797" name="Google Shape;797;p1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80"/>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
        <p:nvSpPr>
          <p:cNvPr id="803" name="Google Shape;803;p180"/>
          <p:cNvSpPr txBox="1"/>
          <p:nvPr>
            <p:ph idx="1" type="body"/>
          </p:nvPr>
        </p:nvSpPr>
        <p:spPr>
          <a:xfrm>
            <a:off x="428978" y="1374731"/>
            <a:ext cx="11639146" cy="53482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50"/>
              </a:buClr>
              <a:buSzPts val="2800"/>
              <a:buNone/>
            </a:pPr>
            <a:r>
              <a:rPr lang="en">
                <a:solidFill>
                  <a:srgbClr val="00B050"/>
                </a:solidFill>
                <a:latin typeface="Arial"/>
                <a:ea typeface="Arial"/>
                <a:cs typeface="Arial"/>
                <a:sym typeface="Arial"/>
              </a:rPr>
              <a:t>The ‘Investment Portfolio’ columns</a:t>
            </a:r>
            <a:endParaRPr/>
          </a:p>
          <a:p>
            <a:pPr indent="0" lvl="0" marL="0" rtl="0" algn="l">
              <a:lnSpc>
                <a:spcPct val="90000"/>
              </a:lnSpc>
              <a:spcBef>
                <a:spcPts val="1000"/>
              </a:spcBef>
              <a:spcAft>
                <a:spcPts val="0"/>
              </a:spcAft>
              <a:buClr>
                <a:schemeClr val="dk1"/>
              </a:buClr>
              <a:buSzPts val="2800"/>
              <a:buNone/>
            </a:pPr>
            <a:r>
              <a:rPr lang="en">
                <a:latin typeface="Arial"/>
                <a:ea typeface="Arial"/>
                <a:cs typeface="Arial"/>
                <a:sym typeface="Arial"/>
              </a:rPr>
              <a:t>Plant Funds</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Your house has value, so does ours</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Revenue: $ spent on buildings and $ on deposit for buildings</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Nutty: get $10.2 MM for parking garage, revenue = $10.2 MM, </a:t>
            </a:r>
            <a:br>
              <a:rPr lang="en">
                <a:latin typeface="Arial"/>
                <a:ea typeface="Arial"/>
                <a:cs typeface="Arial"/>
                <a:sym typeface="Arial"/>
              </a:rPr>
            </a:br>
            <a:r>
              <a:rPr lang="en">
                <a:latin typeface="Arial"/>
                <a:ea typeface="Arial"/>
                <a:cs typeface="Arial"/>
                <a:sym typeface="Arial"/>
              </a:rPr>
              <a:t>when spend $10.2 MM, value is $10.2 MM, revenue = $10.2 MM</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Expenditures: maintenance and depreciation</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Transfers are bond payments and ‘savings’</a:t>
            </a:r>
            <a:endParaRPr/>
          </a:p>
          <a:p>
            <a:pPr indent="0" lvl="1" marL="457200" rtl="0" algn="l">
              <a:lnSpc>
                <a:spcPct val="90000"/>
              </a:lnSpc>
              <a:spcBef>
                <a:spcPts val="500"/>
              </a:spcBef>
              <a:spcAft>
                <a:spcPts val="0"/>
              </a:spcAft>
              <a:buClr>
                <a:schemeClr val="dk1"/>
              </a:buClr>
              <a:buSzPts val="2400"/>
              <a:buNone/>
            </a:pPr>
            <a:r>
              <a:rPr lang="en">
                <a:latin typeface="Arial"/>
                <a:ea typeface="Arial"/>
                <a:cs typeface="Arial"/>
                <a:sym typeface="Arial"/>
              </a:rPr>
              <a:t>Example: </a:t>
            </a:r>
            <a:endParaRPr/>
          </a:p>
          <a:p>
            <a:pPr indent="-228600" lvl="1" marL="685800" rtl="0" algn="l">
              <a:lnSpc>
                <a:spcPct val="90000"/>
              </a:lnSpc>
              <a:spcBef>
                <a:spcPts val="500"/>
              </a:spcBef>
              <a:spcAft>
                <a:spcPts val="0"/>
              </a:spcAft>
              <a:buClr>
                <a:schemeClr val="dk1"/>
              </a:buClr>
              <a:buSzPts val="2400"/>
              <a:buChar char="•"/>
            </a:pPr>
            <a:r>
              <a:rPr lang="en">
                <a:latin typeface="Arial"/>
                <a:ea typeface="Arial"/>
                <a:cs typeface="Arial"/>
                <a:sym typeface="Arial"/>
              </a:rPr>
              <a:t>Auxiliaries transfers $3.2 MM debt service, plant fund pays that debt</a:t>
            </a:r>
            <a:endParaRPr/>
          </a:p>
          <a:p>
            <a:pPr indent="-228600" lvl="1" marL="685800" rtl="0" algn="l">
              <a:lnSpc>
                <a:spcPct val="90000"/>
              </a:lnSpc>
              <a:spcBef>
                <a:spcPts val="500"/>
              </a:spcBef>
              <a:spcAft>
                <a:spcPts val="0"/>
              </a:spcAft>
              <a:buClr>
                <a:schemeClr val="dk1"/>
              </a:buClr>
              <a:buSzPts val="2400"/>
              <a:buChar char="•"/>
            </a:pPr>
            <a:r>
              <a:rPr lang="en">
                <a:latin typeface="Arial"/>
                <a:ea typeface="Arial"/>
                <a:cs typeface="Arial"/>
                <a:sym typeface="Arial"/>
              </a:rPr>
              <a:t>Auxiliaries also transfers $3.85 MM of future commitments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181"/>
          <p:cNvSpPr/>
          <p:nvPr/>
        </p:nvSpPr>
        <p:spPr>
          <a:xfrm>
            <a:off x="8523213" y="1619075"/>
            <a:ext cx="973125" cy="5238925"/>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aphicFrame>
        <p:nvGraphicFramePr>
          <p:cNvPr id="809" name="Google Shape;809;p181"/>
          <p:cNvGraphicFramePr/>
          <p:nvPr/>
        </p:nvGraphicFramePr>
        <p:xfrm>
          <a:off x="182561" y="1619075"/>
          <a:ext cx="11981255" cy="5238925"/>
        </p:xfrm>
        <a:graphic>
          <a:graphicData uri="http://schemas.openxmlformats.org/presentationml/2006/ole">
            <mc:AlternateContent>
              <mc:Choice Requires="v">
                <p:oleObj r:id="rId4" imgH="5238925" imgW="11981255" progId="Excel.Sheet.12" spid="_x0000_s1">
                  <p:embed/>
                </p:oleObj>
              </mc:Choice>
              <mc:Fallback>
                <p:oleObj r:id="rId5" imgH="5238925" imgW="11981255" progId="Excel.Sheet.12">
                  <p:embed/>
                  <p:pic>
                    <p:nvPicPr>
                      <p:cNvPr id="809" name="Google Shape;809;p181"/>
                      <p:cNvPicPr preferRelativeResize="0"/>
                      <p:nvPr/>
                    </p:nvPicPr>
                    <p:blipFill rotWithShape="1">
                      <a:blip r:embed="rId6">
                        <a:alphaModFix/>
                      </a:blip>
                      <a:srcRect b="0" l="0" r="0" t="0"/>
                      <a:stretch/>
                    </p:blipFill>
                    <p:spPr>
                      <a:xfrm>
                        <a:off x="182561" y="1619075"/>
                        <a:ext cx="11981255" cy="5238925"/>
                      </a:xfrm>
                      <a:prstGeom prst="rect">
                        <a:avLst/>
                      </a:prstGeom>
                      <a:noFill/>
                      <a:ln>
                        <a:noFill/>
                      </a:ln>
                    </p:spPr>
                  </p:pic>
                </p:oleObj>
              </mc:Fallback>
            </mc:AlternateContent>
          </a:graphicData>
        </a:graphic>
      </p:graphicFrame>
      <p:sp>
        <p:nvSpPr>
          <p:cNvPr id="810" name="Google Shape;810;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182"/>
          <p:cNvSpPr/>
          <p:nvPr/>
        </p:nvSpPr>
        <p:spPr>
          <a:xfrm>
            <a:off x="1439186" y="1510748"/>
            <a:ext cx="2528515" cy="167772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General Operating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(spend at will)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Goal: $1 MM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contingency unspent</a:t>
            </a:r>
            <a:endParaRPr b="0" i="0" sz="1400" u="none" cap="none" strike="noStrike">
              <a:solidFill>
                <a:srgbClr val="000000"/>
              </a:solidFill>
              <a:latin typeface="Arial"/>
              <a:ea typeface="Arial"/>
              <a:cs typeface="Arial"/>
              <a:sym typeface="Arial"/>
            </a:endParaRPr>
          </a:p>
        </p:txBody>
      </p:sp>
      <p:sp>
        <p:nvSpPr>
          <p:cNvPr id="816" name="Google Shape;816;p182"/>
          <p:cNvSpPr txBox="1"/>
          <p:nvPr/>
        </p:nvSpPr>
        <p:spPr>
          <a:xfrm>
            <a:off x="1098880" y="112615"/>
            <a:ext cx="115768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State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$55.9 MM</a:t>
            </a:r>
            <a:endParaRPr b="0" i="0" sz="1400" u="none" cap="none" strike="noStrike">
              <a:solidFill>
                <a:srgbClr val="000000"/>
              </a:solidFill>
              <a:latin typeface="Arial"/>
              <a:ea typeface="Arial"/>
              <a:cs typeface="Arial"/>
              <a:sym typeface="Arial"/>
            </a:endParaRPr>
          </a:p>
        </p:txBody>
      </p:sp>
      <p:sp>
        <p:nvSpPr>
          <p:cNvPr id="817" name="Google Shape;817;p182"/>
          <p:cNvSpPr/>
          <p:nvPr/>
        </p:nvSpPr>
        <p:spPr>
          <a:xfrm>
            <a:off x="1439185" y="822557"/>
            <a:ext cx="477078"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18" name="Google Shape;818;p182"/>
          <p:cNvSpPr/>
          <p:nvPr/>
        </p:nvSpPr>
        <p:spPr>
          <a:xfrm>
            <a:off x="1137374" y="3188473"/>
            <a:ext cx="1360222"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19" name="Google Shape;819;p182"/>
          <p:cNvSpPr txBox="1"/>
          <p:nvPr/>
        </p:nvSpPr>
        <p:spPr>
          <a:xfrm>
            <a:off x="3040011" y="112614"/>
            <a:ext cx="133773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Tuition (net)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$82.6 MM</a:t>
            </a:r>
            <a:endParaRPr b="0" i="0" sz="1400" u="none" cap="none" strike="noStrike">
              <a:solidFill>
                <a:srgbClr val="000000"/>
              </a:solidFill>
              <a:latin typeface="Arial"/>
              <a:ea typeface="Arial"/>
              <a:cs typeface="Arial"/>
              <a:sym typeface="Arial"/>
            </a:endParaRPr>
          </a:p>
        </p:txBody>
      </p:sp>
      <p:sp>
        <p:nvSpPr>
          <p:cNvPr id="820" name="Google Shape;820;p182"/>
          <p:cNvSpPr/>
          <p:nvPr/>
        </p:nvSpPr>
        <p:spPr>
          <a:xfrm>
            <a:off x="2915207" y="822557"/>
            <a:ext cx="974306"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1" name="Google Shape;821;p182"/>
          <p:cNvSpPr txBox="1"/>
          <p:nvPr/>
        </p:nvSpPr>
        <p:spPr>
          <a:xfrm>
            <a:off x="857852" y="3940275"/>
            <a:ext cx="163974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S&amp;W + Benefits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$107.8 MM</a:t>
            </a:r>
            <a:endParaRPr b="0" i="0" sz="1400" u="none" cap="none" strike="noStrike">
              <a:solidFill>
                <a:srgbClr val="000000"/>
              </a:solidFill>
              <a:latin typeface="Arial"/>
              <a:ea typeface="Arial"/>
              <a:cs typeface="Arial"/>
              <a:sym typeface="Arial"/>
            </a:endParaRPr>
          </a:p>
        </p:txBody>
      </p:sp>
      <p:sp>
        <p:nvSpPr>
          <p:cNvPr id="822" name="Google Shape;822;p182"/>
          <p:cNvSpPr/>
          <p:nvPr/>
        </p:nvSpPr>
        <p:spPr>
          <a:xfrm>
            <a:off x="6425980" y="1552493"/>
            <a:ext cx="2528515" cy="167772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Grants &amp; Contracts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(spend as contracted)</a:t>
            </a:r>
            <a:endParaRPr b="0" i="0" sz="1400" u="none" cap="none" strike="noStrike">
              <a:solidFill>
                <a:srgbClr val="000000"/>
              </a:solidFill>
              <a:latin typeface="Arial"/>
              <a:ea typeface="Arial"/>
              <a:cs typeface="Arial"/>
              <a:sym typeface="Arial"/>
            </a:endParaRPr>
          </a:p>
        </p:txBody>
      </p:sp>
      <p:sp>
        <p:nvSpPr>
          <p:cNvPr id="823" name="Google Shape;823;p182"/>
          <p:cNvSpPr/>
          <p:nvPr/>
        </p:nvSpPr>
        <p:spPr>
          <a:xfrm>
            <a:off x="6761276" y="4072039"/>
            <a:ext cx="2528515" cy="167772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Buildings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$400? MM</a:t>
            </a:r>
            <a:endParaRPr b="0" i="0" sz="1400" u="none" cap="none" strike="noStrike">
              <a:solidFill>
                <a:srgbClr val="000000"/>
              </a:solidFill>
              <a:latin typeface="Arial"/>
              <a:ea typeface="Arial"/>
              <a:cs typeface="Arial"/>
              <a:sym typeface="Arial"/>
            </a:endParaRPr>
          </a:p>
        </p:txBody>
      </p:sp>
      <p:sp>
        <p:nvSpPr>
          <p:cNvPr id="824" name="Google Shape;824;p182"/>
          <p:cNvSpPr/>
          <p:nvPr/>
        </p:nvSpPr>
        <p:spPr>
          <a:xfrm>
            <a:off x="8371990" y="5749764"/>
            <a:ext cx="477078" cy="493845"/>
          </a:xfrm>
          <a:prstGeom prst="downArrow">
            <a:avLst>
              <a:gd fmla="val 50000" name="adj1"/>
              <a:gd fmla="val 50000"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5" name="Google Shape;825;p182"/>
          <p:cNvSpPr txBox="1"/>
          <p:nvPr/>
        </p:nvSpPr>
        <p:spPr>
          <a:xfrm>
            <a:off x="7915630" y="6126040"/>
            <a:ext cx="138980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Depreciation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$11? MM</a:t>
            </a:r>
            <a:endParaRPr b="0" i="0" sz="1400" u="none" cap="none" strike="noStrike">
              <a:solidFill>
                <a:srgbClr val="000000"/>
              </a:solidFill>
              <a:latin typeface="Arial"/>
              <a:ea typeface="Arial"/>
              <a:cs typeface="Arial"/>
              <a:sym typeface="Arial"/>
            </a:endParaRPr>
          </a:p>
        </p:txBody>
      </p:sp>
      <p:sp>
        <p:nvSpPr>
          <p:cNvPr id="826" name="Google Shape;826;p182"/>
          <p:cNvSpPr txBox="1"/>
          <p:nvPr/>
        </p:nvSpPr>
        <p:spPr>
          <a:xfrm>
            <a:off x="7899594" y="137174"/>
            <a:ext cx="115768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Research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$39.5 MM</a:t>
            </a:r>
            <a:endParaRPr b="0" i="0" sz="1400" u="none" cap="none" strike="noStrike">
              <a:solidFill>
                <a:srgbClr val="000000"/>
              </a:solidFill>
              <a:latin typeface="Arial"/>
              <a:ea typeface="Arial"/>
              <a:cs typeface="Arial"/>
              <a:sym typeface="Arial"/>
            </a:endParaRPr>
          </a:p>
        </p:txBody>
      </p:sp>
      <p:sp>
        <p:nvSpPr>
          <p:cNvPr id="827" name="Google Shape;827;p182"/>
          <p:cNvSpPr/>
          <p:nvPr/>
        </p:nvSpPr>
        <p:spPr>
          <a:xfrm>
            <a:off x="8239898" y="847116"/>
            <a:ext cx="477078" cy="688191"/>
          </a:xfrm>
          <a:prstGeom prst="down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8" name="Google Shape;828;p182"/>
          <p:cNvSpPr/>
          <p:nvPr/>
        </p:nvSpPr>
        <p:spPr>
          <a:xfrm rot="5400000">
            <a:off x="5151488" y="898527"/>
            <a:ext cx="126048" cy="2422935"/>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9" name="Google Shape;829;p182"/>
          <p:cNvSpPr txBox="1"/>
          <p:nvPr/>
        </p:nvSpPr>
        <p:spPr>
          <a:xfrm>
            <a:off x="4683358" y="1488473"/>
            <a:ext cx="104067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F&amp;A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$7.3 MM</a:t>
            </a:r>
            <a:endParaRPr b="0" i="0" sz="1400" u="none" cap="none" strike="noStrike">
              <a:solidFill>
                <a:srgbClr val="000000"/>
              </a:solidFill>
              <a:latin typeface="Arial"/>
              <a:ea typeface="Arial"/>
              <a:cs typeface="Arial"/>
              <a:sym typeface="Arial"/>
            </a:endParaRPr>
          </a:p>
        </p:txBody>
      </p:sp>
      <p:sp>
        <p:nvSpPr>
          <p:cNvPr id="830" name="Google Shape;830;p182"/>
          <p:cNvSpPr/>
          <p:nvPr/>
        </p:nvSpPr>
        <p:spPr>
          <a:xfrm>
            <a:off x="2831102" y="4263440"/>
            <a:ext cx="2233879" cy="133113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Auxiliary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(Dorms, food, parking)</a:t>
            </a:r>
            <a:endParaRPr b="0" i="0" sz="1400" u="none" cap="none" strike="noStrike">
              <a:solidFill>
                <a:srgbClr val="000000"/>
              </a:solidFill>
              <a:latin typeface="Arial"/>
              <a:ea typeface="Arial"/>
              <a:cs typeface="Arial"/>
              <a:sym typeface="Arial"/>
            </a:endParaRPr>
          </a:p>
        </p:txBody>
      </p:sp>
      <p:sp>
        <p:nvSpPr>
          <p:cNvPr id="831" name="Google Shape;831;p182"/>
          <p:cNvSpPr/>
          <p:nvPr/>
        </p:nvSpPr>
        <p:spPr>
          <a:xfrm rot="10800000">
            <a:off x="3006516" y="3216633"/>
            <a:ext cx="45719" cy="1032286"/>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32" name="Google Shape;832;p182"/>
          <p:cNvSpPr txBox="1"/>
          <p:nvPr/>
        </p:nvSpPr>
        <p:spPr>
          <a:xfrm>
            <a:off x="3011891" y="3511337"/>
            <a:ext cx="104067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Transfer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$1.5 MM</a:t>
            </a:r>
            <a:endParaRPr b="0" i="0" sz="1400" u="none" cap="none" strike="noStrike">
              <a:solidFill>
                <a:srgbClr val="000000"/>
              </a:solidFill>
              <a:latin typeface="Arial"/>
              <a:ea typeface="Arial"/>
              <a:cs typeface="Arial"/>
              <a:sym typeface="Arial"/>
            </a:endParaRPr>
          </a:p>
        </p:txBody>
      </p:sp>
      <p:sp>
        <p:nvSpPr>
          <p:cNvPr id="833" name="Google Shape;833;p182"/>
          <p:cNvSpPr/>
          <p:nvPr/>
        </p:nvSpPr>
        <p:spPr>
          <a:xfrm>
            <a:off x="2816503" y="5594579"/>
            <a:ext cx="141855" cy="493845"/>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34" name="Google Shape;834;p182"/>
          <p:cNvSpPr txBox="1"/>
          <p:nvPr/>
        </p:nvSpPr>
        <p:spPr>
          <a:xfrm>
            <a:off x="1583920" y="6112482"/>
            <a:ext cx="163974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S&amp;W + Benefits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$4.4 MM</a:t>
            </a:r>
            <a:endParaRPr b="0" i="0" sz="1400" u="none" cap="none" strike="noStrike">
              <a:solidFill>
                <a:srgbClr val="000000"/>
              </a:solidFill>
              <a:latin typeface="Arial"/>
              <a:ea typeface="Arial"/>
              <a:cs typeface="Arial"/>
              <a:sym typeface="Arial"/>
            </a:endParaRPr>
          </a:p>
        </p:txBody>
      </p:sp>
      <p:sp>
        <p:nvSpPr>
          <p:cNvPr id="835" name="Google Shape;835;p182"/>
          <p:cNvSpPr txBox="1"/>
          <p:nvPr/>
        </p:nvSpPr>
        <p:spPr>
          <a:xfrm>
            <a:off x="6216162" y="137174"/>
            <a:ext cx="115768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Pell, etc.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$11.3 MM</a:t>
            </a:r>
            <a:endParaRPr b="0" i="0" sz="1400" u="none" cap="none" strike="noStrike">
              <a:solidFill>
                <a:srgbClr val="000000"/>
              </a:solidFill>
              <a:latin typeface="Arial"/>
              <a:ea typeface="Arial"/>
              <a:cs typeface="Arial"/>
              <a:sym typeface="Arial"/>
            </a:endParaRPr>
          </a:p>
        </p:txBody>
      </p:sp>
      <p:sp>
        <p:nvSpPr>
          <p:cNvPr id="836" name="Google Shape;836;p182"/>
          <p:cNvSpPr/>
          <p:nvPr/>
        </p:nvSpPr>
        <p:spPr>
          <a:xfrm>
            <a:off x="6349244" y="871677"/>
            <a:ext cx="317567" cy="688191"/>
          </a:xfrm>
          <a:prstGeom prst="down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37" name="Google Shape;837;p182"/>
          <p:cNvSpPr/>
          <p:nvPr/>
        </p:nvSpPr>
        <p:spPr>
          <a:xfrm rot="6357217">
            <a:off x="5123778" y="166707"/>
            <a:ext cx="142464" cy="2401295"/>
          </a:xfrm>
          <a:prstGeom prst="down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38" name="Google Shape;838;p182"/>
          <p:cNvSpPr txBox="1"/>
          <p:nvPr/>
        </p:nvSpPr>
        <p:spPr>
          <a:xfrm>
            <a:off x="4601870" y="685945"/>
            <a:ext cx="115768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Pell, etc.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$11.3 MM</a:t>
            </a:r>
            <a:endParaRPr b="0" i="0" sz="1400" u="none" cap="none" strike="noStrike">
              <a:solidFill>
                <a:srgbClr val="000000"/>
              </a:solidFill>
              <a:latin typeface="Arial"/>
              <a:ea typeface="Arial"/>
              <a:cs typeface="Arial"/>
              <a:sym typeface="Arial"/>
            </a:endParaRPr>
          </a:p>
        </p:txBody>
      </p:sp>
      <p:sp>
        <p:nvSpPr>
          <p:cNvPr id="839" name="Google Shape;839;p182"/>
          <p:cNvSpPr/>
          <p:nvPr/>
        </p:nvSpPr>
        <p:spPr>
          <a:xfrm rot="-5400000">
            <a:off x="1043521" y="1713934"/>
            <a:ext cx="147284" cy="644048"/>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0" name="Google Shape;840;p182"/>
          <p:cNvSpPr txBox="1"/>
          <p:nvPr/>
        </p:nvSpPr>
        <p:spPr>
          <a:xfrm>
            <a:off x="-87488" y="1124749"/>
            <a:ext cx="152336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Endowments,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Investments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$3.4 MM</a:t>
            </a:r>
            <a:endParaRPr b="0" i="0" sz="1400" u="none" cap="none" strike="noStrike">
              <a:solidFill>
                <a:srgbClr val="000000"/>
              </a:solidFill>
              <a:latin typeface="Arial"/>
              <a:ea typeface="Arial"/>
              <a:cs typeface="Arial"/>
              <a:sym typeface="Arial"/>
            </a:endParaRPr>
          </a:p>
        </p:txBody>
      </p:sp>
      <p:sp>
        <p:nvSpPr>
          <p:cNvPr id="841" name="Google Shape;841;p182"/>
          <p:cNvSpPr txBox="1"/>
          <p:nvPr/>
        </p:nvSpPr>
        <p:spPr>
          <a:xfrm>
            <a:off x="45826" y="2233179"/>
            <a:ext cx="104067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Services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$1.0 MM</a:t>
            </a:r>
            <a:endParaRPr b="0" i="0" sz="1400" u="none" cap="none" strike="noStrike">
              <a:solidFill>
                <a:srgbClr val="000000"/>
              </a:solidFill>
              <a:latin typeface="Arial"/>
              <a:ea typeface="Arial"/>
              <a:cs typeface="Arial"/>
              <a:sym typeface="Arial"/>
            </a:endParaRPr>
          </a:p>
        </p:txBody>
      </p:sp>
      <p:sp>
        <p:nvSpPr>
          <p:cNvPr id="842" name="Google Shape;842;p182"/>
          <p:cNvSpPr/>
          <p:nvPr/>
        </p:nvSpPr>
        <p:spPr>
          <a:xfrm rot="-5400000">
            <a:off x="1090021" y="2257181"/>
            <a:ext cx="45719" cy="644048"/>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3" name="Google Shape;843;p182"/>
          <p:cNvSpPr/>
          <p:nvPr/>
        </p:nvSpPr>
        <p:spPr>
          <a:xfrm rot="-5400000">
            <a:off x="5849440" y="4656742"/>
            <a:ext cx="112165" cy="1686012"/>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4" name="Google Shape;844;p182"/>
          <p:cNvSpPr txBox="1"/>
          <p:nvPr/>
        </p:nvSpPr>
        <p:spPr>
          <a:xfrm>
            <a:off x="5074896" y="5593047"/>
            <a:ext cx="166359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Pay bonds/debt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$3.2 MM</a:t>
            </a:r>
            <a:endParaRPr b="0" i="0" sz="1400" u="none" cap="none" strike="noStrike">
              <a:solidFill>
                <a:srgbClr val="000000"/>
              </a:solidFill>
              <a:latin typeface="Arial"/>
              <a:ea typeface="Arial"/>
              <a:cs typeface="Arial"/>
              <a:sym typeface="Arial"/>
            </a:endParaRPr>
          </a:p>
        </p:txBody>
      </p:sp>
      <p:sp>
        <p:nvSpPr>
          <p:cNvPr id="845" name="Google Shape;845;p182"/>
          <p:cNvSpPr txBox="1"/>
          <p:nvPr/>
        </p:nvSpPr>
        <p:spPr>
          <a:xfrm>
            <a:off x="755391" y="5035101"/>
            <a:ext cx="115768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Sales,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Services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$21.0 MM</a:t>
            </a:r>
            <a:endParaRPr b="0" i="0" sz="1400" u="none" cap="none" strike="noStrike">
              <a:solidFill>
                <a:srgbClr val="000000"/>
              </a:solidFill>
              <a:latin typeface="Arial"/>
              <a:ea typeface="Arial"/>
              <a:cs typeface="Arial"/>
              <a:sym typeface="Arial"/>
            </a:endParaRPr>
          </a:p>
        </p:txBody>
      </p:sp>
      <p:sp>
        <p:nvSpPr>
          <p:cNvPr id="846" name="Google Shape;846;p182"/>
          <p:cNvSpPr/>
          <p:nvPr/>
        </p:nvSpPr>
        <p:spPr>
          <a:xfrm rot="-5400000">
            <a:off x="2104355" y="4905635"/>
            <a:ext cx="525155" cy="883232"/>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7" name="Google Shape;847;p182"/>
          <p:cNvSpPr/>
          <p:nvPr/>
        </p:nvSpPr>
        <p:spPr>
          <a:xfrm>
            <a:off x="3720469" y="5601185"/>
            <a:ext cx="169044" cy="493845"/>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8" name="Google Shape;848;p182"/>
          <p:cNvSpPr txBox="1"/>
          <p:nvPr/>
        </p:nvSpPr>
        <p:spPr>
          <a:xfrm>
            <a:off x="3284656" y="6126040"/>
            <a:ext cx="104067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Other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$8.2 MM</a:t>
            </a:r>
            <a:endParaRPr b="0" i="0" sz="1400" u="none" cap="none" strike="noStrike">
              <a:solidFill>
                <a:srgbClr val="000000"/>
              </a:solidFill>
              <a:latin typeface="Arial"/>
              <a:ea typeface="Arial"/>
              <a:cs typeface="Arial"/>
              <a:sym typeface="Arial"/>
            </a:endParaRPr>
          </a:p>
        </p:txBody>
      </p:sp>
      <p:sp>
        <p:nvSpPr>
          <p:cNvPr id="849" name="Google Shape;849;p182"/>
          <p:cNvSpPr/>
          <p:nvPr/>
        </p:nvSpPr>
        <p:spPr>
          <a:xfrm rot="-5400000">
            <a:off x="5850437" y="4477918"/>
            <a:ext cx="106152" cy="1677063"/>
          </a:xfrm>
          <a:prstGeom prst="downArrow">
            <a:avLst>
              <a:gd fmla="val 50000" name="adj1"/>
              <a:gd fmla="val 50000" name="adj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50" name="Google Shape;850;p182"/>
          <p:cNvSpPr txBox="1"/>
          <p:nvPr/>
        </p:nvSpPr>
        <p:spPr>
          <a:xfrm>
            <a:off x="5258686" y="4700920"/>
            <a:ext cx="132812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Future costs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$3.8 MM</a:t>
            </a:r>
            <a:endParaRPr b="0" i="0" sz="1400" u="none" cap="none" strike="noStrike">
              <a:solidFill>
                <a:srgbClr val="000000"/>
              </a:solidFill>
              <a:latin typeface="Arial"/>
              <a:ea typeface="Arial"/>
              <a:cs typeface="Arial"/>
              <a:sym typeface="Arial"/>
            </a:endParaRPr>
          </a:p>
        </p:txBody>
      </p:sp>
      <p:sp>
        <p:nvSpPr>
          <p:cNvPr id="851" name="Google Shape;851;p182"/>
          <p:cNvSpPr/>
          <p:nvPr/>
        </p:nvSpPr>
        <p:spPr>
          <a:xfrm rot="-5400000">
            <a:off x="9073894" y="1727651"/>
            <a:ext cx="477078" cy="688191"/>
          </a:xfrm>
          <a:prstGeom prst="down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52" name="Google Shape;852;p182"/>
          <p:cNvSpPr txBox="1"/>
          <p:nvPr/>
        </p:nvSpPr>
        <p:spPr>
          <a:xfrm>
            <a:off x="9537417" y="1745024"/>
            <a:ext cx="127310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Research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~$31.2 MM</a:t>
            </a:r>
            <a:endParaRPr b="0" i="0" sz="1400" u="none" cap="none" strike="noStrike">
              <a:solidFill>
                <a:srgbClr val="000000"/>
              </a:solidFill>
              <a:latin typeface="Arial"/>
              <a:ea typeface="Arial"/>
              <a:cs typeface="Arial"/>
              <a:sym typeface="Arial"/>
            </a:endParaRPr>
          </a:p>
        </p:txBody>
      </p:sp>
      <p:sp>
        <p:nvSpPr>
          <p:cNvPr id="853" name="Google Shape;853;p182"/>
          <p:cNvSpPr/>
          <p:nvPr/>
        </p:nvSpPr>
        <p:spPr>
          <a:xfrm rot="-5400000">
            <a:off x="4115936" y="2714435"/>
            <a:ext cx="408910" cy="688191"/>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54" name="Google Shape;854;p182"/>
          <p:cNvSpPr txBox="1"/>
          <p:nvPr/>
        </p:nvSpPr>
        <p:spPr>
          <a:xfrm>
            <a:off x="4555158" y="2735472"/>
            <a:ext cx="128336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Other Costs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$39.1 MM</a:t>
            </a:r>
            <a:endParaRPr b="0" i="0" sz="1400" u="none" cap="none" strike="noStrike">
              <a:solidFill>
                <a:srgbClr val="000000"/>
              </a:solidFill>
              <a:latin typeface="Arial"/>
              <a:ea typeface="Arial"/>
              <a:cs typeface="Arial"/>
              <a:sym typeface="Arial"/>
            </a:endParaRPr>
          </a:p>
        </p:txBody>
      </p:sp>
      <p:sp>
        <p:nvSpPr>
          <p:cNvPr id="855" name="Google Shape;855;p182"/>
          <p:cNvSpPr/>
          <p:nvPr/>
        </p:nvSpPr>
        <p:spPr>
          <a:xfrm rot="-3936011">
            <a:off x="5263332" y="2314942"/>
            <a:ext cx="106159" cy="3140358"/>
          </a:xfrm>
          <a:prstGeom prst="downArrow">
            <a:avLst>
              <a:gd fmla="val 50000" name="adj1"/>
              <a:gd fmla="val 50000" name="adj2"/>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56" name="Google Shape;856;p182"/>
          <p:cNvSpPr txBox="1"/>
          <p:nvPr/>
        </p:nvSpPr>
        <p:spPr>
          <a:xfrm>
            <a:off x="4719662" y="3383387"/>
            <a:ext cx="299299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Pay bonds/debt + future costs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$7.2 MM</a:t>
            </a:r>
            <a:endParaRPr b="0" i="0" sz="1400" u="none" cap="none" strike="noStrike">
              <a:solidFill>
                <a:srgbClr val="000000"/>
              </a:solidFill>
              <a:latin typeface="Arial"/>
              <a:ea typeface="Arial"/>
              <a:cs typeface="Arial"/>
              <a:sym typeface="Arial"/>
            </a:endParaRPr>
          </a:p>
        </p:txBody>
      </p:sp>
      <p:sp>
        <p:nvSpPr>
          <p:cNvPr id="857" name="Google Shape;857;p182"/>
          <p:cNvSpPr/>
          <p:nvPr/>
        </p:nvSpPr>
        <p:spPr>
          <a:xfrm>
            <a:off x="8074160" y="3216633"/>
            <a:ext cx="61067" cy="855406"/>
          </a:xfrm>
          <a:prstGeom prst="down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58" name="Google Shape;858;p182"/>
          <p:cNvSpPr txBox="1"/>
          <p:nvPr/>
        </p:nvSpPr>
        <p:spPr>
          <a:xfrm>
            <a:off x="8074161" y="3379119"/>
            <a:ext cx="299299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Pay bonds/debt + future costs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$1.0 MM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9"/>
          <p:cNvSpPr txBox="1"/>
          <p:nvPr>
            <p:ph idx="1" type="body"/>
          </p:nvPr>
        </p:nvSpPr>
        <p:spPr>
          <a:xfrm>
            <a:off x="631860" y="1367892"/>
            <a:ext cx="10928280" cy="5271113"/>
          </a:xfrm>
          <a:prstGeom prst="rect">
            <a:avLst/>
          </a:prstGeom>
          <a:noFill/>
          <a:ln>
            <a:noFill/>
          </a:ln>
        </p:spPr>
        <p:txBody>
          <a:bodyPr anchorCtr="0" anchor="t" bIns="45700" lIns="91425" spcFirstLastPara="1" rIns="91425" wrap="square" tIns="45700">
            <a:noAutofit/>
          </a:bodyPr>
          <a:lstStyle/>
          <a:p>
            <a:pPr indent="-457189" lvl="0" marL="457189" rtl="0" algn="l">
              <a:lnSpc>
                <a:spcPct val="100000"/>
              </a:lnSpc>
              <a:spcBef>
                <a:spcPts val="0"/>
              </a:spcBef>
              <a:spcAft>
                <a:spcPts val="0"/>
              </a:spcAft>
              <a:buClr>
                <a:srgbClr val="509E2F"/>
              </a:buClr>
              <a:buSzPts val="3200"/>
              <a:buFont typeface="Merriweather Sans"/>
              <a:buChar char="&gt;"/>
            </a:pPr>
            <a:r>
              <a:rPr lang="en"/>
              <a:t>Meeting with Mun Choi</a:t>
            </a:r>
            <a:endParaRPr/>
          </a:p>
          <a:p>
            <a:pPr indent="-380990" lvl="1" marL="990575" rtl="0" algn="l">
              <a:lnSpc>
                <a:spcPct val="100000"/>
              </a:lnSpc>
              <a:spcBef>
                <a:spcPts val="520"/>
              </a:spcBef>
              <a:spcAft>
                <a:spcPts val="0"/>
              </a:spcAft>
              <a:buClr>
                <a:srgbClr val="509E2F"/>
              </a:buClr>
              <a:buSzPts val="2600"/>
              <a:buChar char="–"/>
            </a:pPr>
            <a:r>
              <a:rPr lang="en"/>
              <a:t>Culture at S&amp;T for women and people of color</a:t>
            </a:r>
            <a:endParaRPr/>
          </a:p>
          <a:p>
            <a:pPr indent="-380990" lvl="1" marL="990575" rtl="0" algn="l">
              <a:lnSpc>
                <a:spcPct val="100000"/>
              </a:lnSpc>
              <a:spcBef>
                <a:spcPts val="520"/>
              </a:spcBef>
              <a:spcAft>
                <a:spcPts val="0"/>
              </a:spcAft>
              <a:buClr>
                <a:srgbClr val="509E2F"/>
              </a:buClr>
              <a:buSzPts val="2600"/>
              <a:buChar char="–"/>
            </a:pPr>
            <a:r>
              <a:rPr lang="en"/>
              <a:t>Cost of living raises</a:t>
            </a:r>
            <a:endParaRPr/>
          </a:p>
          <a:p>
            <a:pPr indent="-380990" lvl="1" marL="990575" rtl="0" algn="l">
              <a:lnSpc>
                <a:spcPct val="100000"/>
              </a:lnSpc>
              <a:spcBef>
                <a:spcPts val="520"/>
              </a:spcBef>
              <a:spcAft>
                <a:spcPts val="0"/>
              </a:spcAft>
              <a:buClr>
                <a:srgbClr val="509E2F"/>
              </a:buClr>
              <a:buSzPts val="2600"/>
              <a:buChar char="–"/>
            </a:pPr>
            <a:r>
              <a:rPr lang="en"/>
              <a:t>Shared Governance–perhaps mention specifics of SET</a:t>
            </a:r>
            <a:endParaRPr/>
          </a:p>
          <a:p>
            <a:pPr indent="-380990" lvl="1" marL="990575" rtl="0" algn="l">
              <a:lnSpc>
                <a:spcPct val="100000"/>
              </a:lnSpc>
              <a:spcBef>
                <a:spcPts val="520"/>
              </a:spcBef>
              <a:spcAft>
                <a:spcPts val="0"/>
              </a:spcAft>
              <a:buClr>
                <a:srgbClr val="509E2F"/>
              </a:buClr>
              <a:buSzPts val="2600"/>
              <a:buChar char="–"/>
            </a:pPr>
            <a:r>
              <a:rPr lang="en">
                <a:highlight>
                  <a:srgbClr val="FFFF00"/>
                </a:highlight>
              </a:rPr>
              <a:t>Reinstating UMRB grants or equivalent</a:t>
            </a:r>
            <a:endParaRPr/>
          </a:p>
          <a:p>
            <a:pPr indent="-380990" lvl="1" marL="990575" rtl="0" algn="l">
              <a:lnSpc>
                <a:spcPct val="100000"/>
              </a:lnSpc>
              <a:spcBef>
                <a:spcPts val="520"/>
              </a:spcBef>
              <a:spcAft>
                <a:spcPts val="0"/>
              </a:spcAft>
              <a:buClr>
                <a:srgbClr val="509E2F"/>
              </a:buClr>
              <a:buSzPts val="2600"/>
              <a:buChar char="–"/>
            </a:pPr>
            <a:r>
              <a:rPr lang="en">
                <a:highlight>
                  <a:srgbClr val="FFFF00"/>
                </a:highlight>
              </a:rPr>
              <a:t>UM System support for Defined Benefit retirement plans</a:t>
            </a:r>
            <a:endParaRPr/>
          </a:p>
          <a:p>
            <a:pPr indent="-380990" lvl="1" marL="990575" rtl="0" algn="l">
              <a:lnSpc>
                <a:spcPct val="100000"/>
              </a:lnSpc>
              <a:spcBef>
                <a:spcPts val="520"/>
              </a:spcBef>
              <a:spcAft>
                <a:spcPts val="0"/>
              </a:spcAft>
              <a:buClr>
                <a:srgbClr val="509E2F"/>
              </a:buClr>
              <a:buSzPts val="2600"/>
              <a:buChar char="–"/>
            </a:pPr>
            <a:r>
              <a:rPr lang="en">
                <a:highlight>
                  <a:srgbClr val="FFFF00"/>
                </a:highlight>
              </a:rPr>
              <a:t>UM System view of DEI efforts at S&amp;T</a:t>
            </a:r>
            <a:endParaRPr/>
          </a:p>
          <a:p>
            <a:pPr indent="-380990" lvl="1" marL="990575" rtl="0" algn="l">
              <a:lnSpc>
                <a:spcPct val="100000"/>
              </a:lnSpc>
              <a:spcBef>
                <a:spcPts val="520"/>
              </a:spcBef>
              <a:spcAft>
                <a:spcPts val="0"/>
              </a:spcAft>
              <a:buClr>
                <a:srgbClr val="509E2F"/>
              </a:buClr>
              <a:buSzPts val="2600"/>
              <a:buChar char="–"/>
            </a:pPr>
            <a:r>
              <a:rPr lang="en">
                <a:highlight>
                  <a:srgbClr val="FFFF00"/>
                </a:highlight>
              </a:rPr>
              <a:t>Status of shared services such as IT and efforts to bring some IT services back to campus - does system support this? Are there shared services that are working well?</a:t>
            </a:r>
            <a:endParaRPr/>
          </a:p>
          <a:p>
            <a:pPr indent="-211635" lvl="1" marL="990575" rtl="0" algn="l">
              <a:lnSpc>
                <a:spcPct val="100000"/>
              </a:lnSpc>
              <a:spcBef>
                <a:spcPts val="533"/>
              </a:spcBef>
              <a:spcAft>
                <a:spcPts val="0"/>
              </a:spcAft>
              <a:buClr>
                <a:srgbClr val="509E2F"/>
              </a:buClr>
              <a:buSzPts val="2667"/>
              <a:buNone/>
            </a:pPr>
            <a:r>
              <a:t/>
            </a:r>
            <a:endParaRPr/>
          </a:p>
        </p:txBody>
      </p:sp>
      <p:sp>
        <p:nvSpPr>
          <p:cNvPr id="297" name="Google Shape;297;p9"/>
          <p:cNvSpPr txBox="1"/>
          <p:nvPr>
            <p:ph idx="2" type="body"/>
          </p:nvPr>
        </p:nvSpPr>
        <p:spPr>
          <a:xfrm>
            <a:off x="1098876" y="523911"/>
            <a:ext cx="10912883" cy="9919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4000"/>
              <a:buNone/>
            </a:pPr>
            <a:r>
              <a:rPr lang="en"/>
              <a:t>Campus Matters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 calcmode="lin" valueType="num">
                                      <p:cBhvr additive="base">
                                        <p:cTn dur="500"/>
                                        <p:tgtEl>
                                          <p:spTgt spid="29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 calcmode="lin" valueType="num">
                                      <p:cBhvr additive="base">
                                        <p:cTn dur="500"/>
                                        <p:tgtEl>
                                          <p:spTgt spid="29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 calcmode="lin" valueType="num">
                                      <p:cBhvr additive="base">
                                        <p:cTn dur="500"/>
                                        <p:tgtEl>
                                          <p:spTgt spid="29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3" st="3"/>
                                            </p:txEl>
                                          </p:spTgt>
                                        </p:tgtEl>
                                        <p:attrNameLst>
                                          <p:attrName>style.visibility</p:attrName>
                                        </p:attrNameLst>
                                      </p:cBhvr>
                                      <p:to>
                                        <p:strVal val="visible"/>
                                      </p:to>
                                    </p:set>
                                    <p:anim calcmode="lin" valueType="num">
                                      <p:cBhvr additive="base">
                                        <p:cTn dur="500"/>
                                        <p:tgtEl>
                                          <p:spTgt spid="29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4" st="4"/>
                                            </p:txEl>
                                          </p:spTgt>
                                        </p:tgtEl>
                                        <p:attrNameLst>
                                          <p:attrName>style.visibility</p:attrName>
                                        </p:attrNameLst>
                                      </p:cBhvr>
                                      <p:to>
                                        <p:strVal val="visible"/>
                                      </p:to>
                                    </p:set>
                                    <p:anim calcmode="lin" valueType="num">
                                      <p:cBhvr additive="base">
                                        <p:cTn dur="500"/>
                                        <p:tgtEl>
                                          <p:spTgt spid="29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5" st="5"/>
                                            </p:txEl>
                                          </p:spTgt>
                                        </p:tgtEl>
                                        <p:attrNameLst>
                                          <p:attrName>style.visibility</p:attrName>
                                        </p:attrNameLst>
                                      </p:cBhvr>
                                      <p:to>
                                        <p:strVal val="visible"/>
                                      </p:to>
                                    </p:set>
                                    <p:anim calcmode="lin" valueType="num">
                                      <p:cBhvr additive="base">
                                        <p:cTn dur="500"/>
                                        <p:tgtEl>
                                          <p:spTgt spid="29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6" st="6"/>
                                            </p:txEl>
                                          </p:spTgt>
                                        </p:tgtEl>
                                        <p:attrNameLst>
                                          <p:attrName>style.visibility</p:attrName>
                                        </p:attrNameLst>
                                      </p:cBhvr>
                                      <p:to>
                                        <p:strVal val="visible"/>
                                      </p:to>
                                    </p:set>
                                    <p:anim calcmode="lin" valueType="num">
                                      <p:cBhvr additive="base">
                                        <p:cTn dur="500"/>
                                        <p:tgtEl>
                                          <p:spTgt spid="29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7" st="7"/>
                                            </p:txEl>
                                          </p:spTgt>
                                        </p:tgtEl>
                                        <p:attrNameLst>
                                          <p:attrName>style.visibility</p:attrName>
                                        </p:attrNameLst>
                                      </p:cBhvr>
                                      <p:to>
                                        <p:strVal val="visible"/>
                                      </p:to>
                                    </p:set>
                                    <p:anim calcmode="lin" valueType="num">
                                      <p:cBhvr additive="base">
                                        <p:cTn dur="500"/>
                                        <p:tgtEl>
                                          <p:spTgt spid="29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8" st="8"/>
                                            </p:txEl>
                                          </p:spTgt>
                                        </p:tgtEl>
                                        <p:attrNameLst>
                                          <p:attrName>style.visibility</p:attrName>
                                        </p:attrNameLst>
                                      </p:cBhvr>
                                      <p:to>
                                        <p:strVal val="visible"/>
                                      </p:to>
                                    </p:set>
                                    <p:anim calcmode="lin" valueType="num">
                                      <p:cBhvr additive="base">
                                        <p:cTn dur="500"/>
                                        <p:tgtEl>
                                          <p:spTgt spid="29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83"/>
          <p:cNvSpPr txBox="1"/>
          <p:nvPr>
            <p:ph type="title"/>
          </p:nvPr>
        </p:nvSpPr>
        <p:spPr>
          <a:xfrm>
            <a:off x="838200" y="37143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
        <p:nvSpPr>
          <p:cNvPr id="864" name="Google Shape;864;p183"/>
          <p:cNvSpPr txBox="1"/>
          <p:nvPr>
            <p:ph idx="1" type="body"/>
          </p:nvPr>
        </p:nvSpPr>
        <p:spPr>
          <a:xfrm>
            <a:off x="428978" y="1374731"/>
            <a:ext cx="11639146" cy="53482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50"/>
              </a:buClr>
              <a:buSzPts val="2800"/>
              <a:buNone/>
            </a:pPr>
            <a:r>
              <a:rPr lang="en">
                <a:solidFill>
                  <a:srgbClr val="00B050"/>
                </a:solidFill>
                <a:latin typeface="Arial"/>
                <a:ea typeface="Arial"/>
                <a:cs typeface="Arial"/>
                <a:sym typeface="Arial"/>
              </a:rPr>
              <a:t>The ‘Investment Portfolio’ columns</a:t>
            </a:r>
            <a:endParaRPr/>
          </a:p>
          <a:p>
            <a:pPr indent="0" lvl="0" marL="0" rtl="0" algn="l">
              <a:lnSpc>
                <a:spcPct val="90000"/>
              </a:lnSpc>
              <a:spcBef>
                <a:spcPts val="1000"/>
              </a:spcBef>
              <a:spcAft>
                <a:spcPts val="0"/>
              </a:spcAft>
              <a:buClr>
                <a:schemeClr val="dk1"/>
              </a:buClr>
              <a:buSzPts val="2800"/>
              <a:buNone/>
            </a:pPr>
            <a:r>
              <a:rPr lang="en">
                <a:latin typeface="Arial"/>
                <a:ea typeface="Arial"/>
                <a:cs typeface="Arial"/>
                <a:sym typeface="Arial"/>
              </a:rPr>
              <a:t>Endowment</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Not Kummer Foundation, a separate corporation</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Gifts for endowed whatevers</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Income from investments to be reinvested</a:t>
            </a:r>
            <a:endParaRPr/>
          </a:p>
          <a:p>
            <a:pPr indent="-228600" lvl="0" marL="228600" rtl="0" algn="l">
              <a:lnSpc>
                <a:spcPct val="90000"/>
              </a:lnSpc>
              <a:spcBef>
                <a:spcPts val="1000"/>
              </a:spcBef>
              <a:spcAft>
                <a:spcPts val="0"/>
              </a:spcAft>
              <a:buClr>
                <a:schemeClr val="dk1"/>
              </a:buClr>
              <a:buSzPts val="2800"/>
              <a:buChar char="•"/>
            </a:pPr>
            <a:r>
              <a:rPr lang="en">
                <a:latin typeface="Arial"/>
                <a:ea typeface="Arial"/>
                <a:cs typeface="Arial"/>
                <a:sym typeface="Arial"/>
              </a:rPr>
              <a:t>Income for use is in “Endowments and Investments” row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84"/>
          <p:cNvSpPr/>
          <p:nvPr/>
        </p:nvSpPr>
        <p:spPr>
          <a:xfrm>
            <a:off x="9419325" y="1619075"/>
            <a:ext cx="973125" cy="5238925"/>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aphicFrame>
        <p:nvGraphicFramePr>
          <p:cNvPr id="870" name="Google Shape;870;p184"/>
          <p:cNvGraphicFramePr/>
          <p:nvPr/>
        </p:nvGraphicFramePr>
        <p:xfrm>
          <a:off x="182561" y="1619075"/>
          <a:ext cx="11981255" cy="5238925"/>
        </p:xfrm>
        <a:graphic>
          <a:graphicData uri="http://schemas.openxmlformats.org/presentationml/2006/ole">
            <mc:AlternateContent>
              <mc:Choice Requires="v">
                <p:oleObj r:id="rId4" imgH="5238925" imgW="11981255" progId="Excel.Sheet.12" spid="_x0000_s1">
                  <p:embed/>
                </p:oleObj>
              </mc:Choice>
              <mc:Fallback>
                <p:oleObj r:id="rId5" imgH="5238925" imgW="11981255" progId="Excel.Sheet.12">
                  <p:embed/>
                  <p:pic>
                    <p:nvPicPr>
                      <p:cNvPr id="870" name="Google Shape;870;p184"/>
                      <p:cNvPicPr preferRelativeResize="0"/>
                      <p:nvPr/>
                    </p:nvPicPr>
                    <p:blipFill rotWithShape="1">
                      <a:blip r:embed="rId6">
                        <a:alphaModFix/>
                      </a:blip>
                      <a:srcRect b="0" l="0" r="0" t="0"/>
                      <a:stretch/>
                    </p:blipFill>
                    <p:spPr>
                      <a:xfrm>
                        <a:off x="182561" y="1619075"/>
                        <a:ext cx="11981255" cy="5238925"/>
                      </a:xfrm>
                      <a:prstGeom prst="rect">
                        <a:avLst/>
                      </a:prstGeom>
                      <a:noFill/>
                      <a:ln>
                        <a:noFill/>
                      </a:ln>
                    </p:spPr>
                  </p:pic>
                </p:oleObj>
              </mc:Fallback>
            </mc:AlternateContent>
          </a:graphicData>
        </a:graphic>
      </p:graphicFrame>
      <p:sp>
        <p:nvSpPr>
          <p:cNvPr id="871" name="Google Shape;871;p1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Arial"/>
              <a:buNone/>
            </a:pPr>
            <a:r>
              <a:rPr lang="en">
                <a:solidFill>
                  <a:srgbClr val="00B050"/>
                </a:solidFill>
                <a:latin typeface="Arial"/>
                <a:ea typeface="Arial"/>
                <a:cs typeface="Arial"/>
                <a:sym typeface="Arial"/>
              </a:rPr>
              <a:t>All Funds Budget</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48"/>
          <p:cNvSpPr txBox="1"/>
          <p:nvPr>
            <p:ph idx="1" type="body"/>
          </p:nvPr>
        </p:nvSpPr>
        <p:spPr>
          <a:xfrm>
            <a:off x="681054" y="3042959"/>
            <a:ext cx="10929485" cy="26737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09E2F"/>
              </a:buClr>
              <a:buSzPts val="3600"/>
              <a:buNone/>
            </a:pPr>
            <a:r>
              <a:rPr lang="en" sz="3600">
                <a:latin typeface="Arial"/>
                <a:ea typeface="Arial"/>
                <a:cs typeface="Arial"/>
                <a:sym typeface="Arial"/>
              </a:rPr>
              <a:t>VII. 	Adjourn</a:t>
            </a:r>
            <a:endParaRPr sz="3600">
              <a:latin typeface="Arial"/>
              <a:ea typeface="Arial"/>
              <a:cs typeface="Arial"/>
              <a:sym typeface="Arial"/>
            </a:endParaRPr>
          </a:p>
          <a:p>
            <a:pPr indent="0" lvl="0" marL="0" rtl="0" algn="l">
              <a:lnSpc>
                <a:spcPct val="100000"/>
              </a:lnSpc>
              <a:spcBef>
                <a:spcPts val="0"/>
              </a:spcBef>
              <a:spcAft>
                <a:spcPts val="0"/>
              </a:spcAft>
              <a:buClr>
                <a:srgbClr val="509E2F"/>
              </a:buClr>
              <a:buSzPts val="3600"/>
              <a:buNone/>
            </a:pPr>
            <a:r>
              <a:t/>
            </a:r>
            <a:endParaRPr sz="3600"/>
          </a:p>
          <a:p>
            <a:pPr indent="-114300" lvl="0" marL="342900" rtl="0" algn="l">
              <a:lnSpc>
                <a:spcPct val="100000"/>
              </a:lnSpc>
              <a:spcBef>
                <a:spcPts val="720"/>
              </a:spcBef>
              <a:spcAft>
                <a:spcPts val="0"/>
              </a:spcAft>
              <a:buClr>
                <a:srgbClr val="509E2F"/>
              </a:buClr>
              <a:buSzPts val="3600"/>
              <a:buFont typeface="Merriweather Sans"/>
              <a:buNone/>
            </a:pPr>
            <a:r>
              <a:t/>
            </a:r>
            <a:endParaRPr b="1" sz="3600">
              <a:solidFill>
                <a:srgbClr val="003B49"/>
              </a:solidFill>
              <a:latin typeface="Arial"/>
              <a:ea typeface="Arial"/>
              <a:cs typeface="Arial"/>
              <a:sym typeface="Arial"/>
            </a:endParaRPr>
          </a:p>
          <a:p>
            <a:pPr indent="-285750" lvl="0" marL="514350" rtl="0" algn="l">
              <a:lnSpc>
                <a:spcPct val="100000"/>
              </a:lnSpc>
              <a:spcBef>
                <a:spcPts val="720"/>
              </a:spcBef>
              <a:spcAft>
                <a:spcPts val="0"/>
              </a:spcAft>
              <a:buClr>
                <a:srgbClr val="509E2F"/>
              </a:buClr>
              <a:buSzPts val="3600"/>
              <a:buNone/>
            </a:pPr>
            <a:r>
              <a:t/>
            </a:r>
            <a:endParaRPr b="1" sz="3600">
              <a:solidFill>
                <a:srgbClr val="003B49"/>
              </a:solidFill>
              <a:latin typeface="Arial"/>
              <a:ea typeface="Arial"/>
              <a:cs typeface="Arial"/>
              <a:sym typeface="Arial"/>
            </a:endParaRPr>
          </a:p>
          <a:p>
            <a:pPr indent="-114300" lvl="0" marL="342900" rtl="0" algn="l">
              <a:lnSpc>
                <a:spcPct val="100000"/>
              </a:lnSpc>
              <a:spcBef>
                <a:spcPts val="720"/>
              </a:spcBef>
              <a:spcAft>
                <a:spcPts val="0"/>
              </a:spcAft>
              <a:buClr>
                <a:srgbClr val="509E2F"/>
              </a:buClr>
              <a:buSzPts val="3600"/>
              <a:buFont typeface="Merriweather Sans"/>
              <a:buNone/>
            </a:pPr>
            <a:r>
              <a:t/>
            </a:r>
            <a:endParaRPr sz="3600"/>
          </a:p>
        </p:txBody>
      </p:sp>
      <p:sp>
        <p:nvSpPr>
          <p:cNvPr id="878" name="Google Shape;878;p48"/>
          <p:cNvSpPr txBox="1"/>
          <p:nvPr>
            <p:ph idx="2" type="body"/>
          </p:nvPr>
        </p:nvSpPr>
        <p:spPr>
          <a:xfrm>
            <a:off x="681053" y="1790003"/>
            <a:ext cx="10912883" cy="9919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
        <p:nvSpPr>
          <p:cNvPr id="879" name="Google Shape;879;p48"/>
          <p:cNvSpPr txBox="1"/>
          <p:nvPr/>
        </p:nvSpPr>
        <p:spPr>
          <a:xfrm>
            <a:off x="9893559" y="6311388"/>
            <a:ext cx="43786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8D88A2"/>
                </a:solidFill>
                <a:latin typeface="Calibri"/>
                <a:ea typeface="Calibri"/>
                <a:cs typeface="Calibri"/>
                <a:sym typeface="Calibri"/>
              </a:rPr>
              <a:t>‹#›</a:t>
            </a:fld>
            <a:endParaRPr b="0" i="0" sz="1200" u="none" cap="none" strike="noStrike">
              <a:solidFill>
                <a:srgbClr val="8D88A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0"/>
          <p:cNvSpPr txBox="1"/>
          <p:nvPr>
            <p:ph type="ctrTitle"/>
          </p:nvPr>
        </p:nvSpPr>
        <p:spPr>
          <a:xfrm>
            <a:off x="1524000" y="1509989"/>
            <a:ext cx="9144000" cy="2387600"/>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2"/>
              </a:buClr>
              <a:buSzPts val="6000"/>
              <a:buFont typeface="Arial"/>
              <a:buNone/>
            </a:pPr>
            <a:r>
              <a:rPr lang="en"/>
              <a:t>Defined Benefit Plan</a:t>
            </a:r>
            <a:br>
              <a:rPr lang="en"/>
            </a:br>
            <a:r>
              <a:rPr lang="en"/>
              <a:t>Update</a:t>
            </a:r>
            <a:endParaRPr/>
          </a:p>
        </p:txBody>
      </p:sp>
      <p:sp>
        <p:nvSpPr>
          <p:cNvPr id="303" name="Google Shape;303;p1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fld id="{00000000-1234-1234-1234-123412341234}" type="slidenum">
              <a:rPr lang="en" sz="2400">
                <a:solidFill>
                  <a:srgbClr val="33006F"/>
                </a:solidFill>
                <a:latin typeface="Calibri"/>
                <a:ea typeface="Calibri"/>
                <a:cs typeface="Calibri"/>
                <a:sym typeface="Calibri"/>
              </a:rPr>
              <a:t>‹#›</a:t>
            </a:fld>
            <a:endParaRPr sz="2400">
              <a:solidFill>
                <a:srgbClr val="33006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3"/>
          <p:cNvSpPr txBox="1"/>
          <p:nvPr>
            <p:ph type="title"/>
          </p:nvPr>
        </p:nvSpPr>
        <p:spPr>
          <a:xfrm>
            <a:off x="70339" y="29308"/>
            <a:ext cx="12051323" cy="113713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800"/>
              <a:buFont typeface="Calibri"/>
              <a:buNone/>
            </a:pPr>
            <a:r>
              <a:rPr lang="en"/>
              <a:t>The Pension Equation</a:t>
            </a:r>
            <a:endParaRPr/>
          </a:p>
        </p:txBody>
      </p:sp>
      <p:sp>
        <p:nvSpPr>
          <p:cNvPr id="309" name="Google Shape;309;p13"/>
          <p:cNvSpPr txBox="1"/>
          <p:nvPr>
            <p:ph idx="1" type="body"/>
          </p:nvPr>
        </p:nvSpPr>
        <p:spPr>
          <a:xfrm>
            <a:off x="0" y="1325563"/>
            <a:ext cx="12051323" cy="749423"/>
          </a:xfrm>
          <a:prstGeom prst="rect">
            <a:avLst/>
          </a:prstGeom>
          <a:noFill/>
          <a:ln>
            <a:noFill/>
          </a:ln>
        </p:spPr>
        <p:txBody>
          <a:bodyPr anchorCtr="0" anchor="t" bIns="45700" lIns="91425" spcFirstLastPara="1" rIns="91425" wrap="square" tIns="45700">
            <a:normAutofit/>
          </a:bodyPr>
          <a:lstStyle/>
          <a:p>
            <a:pPr indent="0" lvl="0" marL="177796" rtl="0" algn="ctr">
              <a:lnSpc>
                <a:spcPct val="100000"/>
              </a:lnSpc>
              <a:spcBef>
                <a:spcPts val="0"/>
              </a:spcBef>
              <a:spcAft>
                <a:spcPts val="0"/>
              </a:spcAft>
              <a:buClr>
                <a:srgbClr val="00B050"/>
              </a:buClr>
              <a:buSzPts val="3600"/>
              <a:buNone/>
            </a:pPr>
            <a:r>
              <a:rPr lang="en" sz="3600">
                <a:solidFill>
                  <a:srgbClr val="00B050"/>
                </a:solidFill>
              </a:rPr>
              <a:t>Contributions</a:t>
            </a:r>
            <a:r>
              <a:rPr lang="en" sz="3600">
                <a:solidFill>
                  <a:srgbClr val="0070C0"/>
                </a:solidFill>
              </a:rPr>
              <a:t> </a:t>
            </a:r>
            <a:r>
              <a:rPr lang="en" sz="3600"/>
              <a:t>+ </a:t>
            </a:r>
            <a:r>
              <a:rPr lang="en" sz="3600">
                <a:solidFill>
                  <a:srgbClr val="0070C0"/>
                </a:solidFill>
              </a:rPr>
              <a:t>Investment Income </a:t>
            </a:r>
            <a:r>
              <a:rPr lang="en" sz="3600"/>
              <a:t>= </a:t>
            </a:r>
            <a:r>
              <a:rPr lang="en" sz="3600">
                <a:solidFill>
                  <a:srgbClr val="FF0000"/>
                </a:solidFill>
              </a:rPr>
              <a:t>Benefit Payments</a:t>
            </a:r>
            <a:endParaRPr/>
          </a:p>
        </p:txBody>
      </p:sp>
      <p:sp>
        <p:nvSpPr>
          <p:cNvPr id="310" name="Google Shape;310;p13"/>
          <p:cNvSpPr txBox="1"/>
          <p:nvPr/>
        </p:nvSpPr>
        <p:spPr>
          <a:xfrm>
            <a:off x="8241324" y="2302988"/>
            <a:ext cx="3200400" cy="138499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33006F"/>
                </a:solidFill>
                <a:latin typeface="Calibri"/>
                <a:ea typeface="Calibri"/>
                <a:cs typeface="Calibri"/>
                <a:sym typeface="Calibri"/>
              </a:rPr>
              <a:t>Known contractual obligations of the University</a:t>
            </a:r>
            <a:endParaRPr b="0" i="0" sz="1400" u="none" cap="none" strike="noStrike">
              <a:solidFill>
                <a:srgbClr val="000000"/>
              </a:solidFill>
              <a:latin typeface="Arial"/>
              <a:ea typeface="Arial"/>
              <a:cs typeface="Arial"/>
              <a:sym typeface="Arial"/>
            </a:endParaRPr>
          </a:p>
        </p:txBody>
      </p:sp>
      <p:sp>
        <p:nvSpPr>
          <p:cNvPr id="311" name="Google Shape;311;p13"/>
          <p:cNvSpPr txBox="1"/>
          <p:nvPr/>
        </p:nvSpPr>
        <p:spPr>
          <a:xfrm>
            <a:off x="3798279" y="2279542"/>
            <a:ext cx="3704491" cy="1477328"/>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Desired investment risk / return must be weighed against the University’s ability to manage potentially significant contribution increases due to market volatility.</a:t>
            </a:r>
            <a:endParaRPr b="0" i="0" sz="1400" u="none" cap="none" strike="noStrike">
              <a:solidFill>
                <a:srgbClr val="000000"/>
              </a:solidFill>
              <a:latin typeface="Arial"/>
              <a:ea typeface="Arial"/>
              <a:cs typeface="Arial"/>
              <a:sym typeface="Arial"/>
            </a:endParaRPr>
          </a:p>
        </p:txBody>
      </p:sp>
      <p:sp>
        <p:nvSpPr>
          <p:cNvPr id="312" name="Google Shape;312;p13"/>
          <p:cNvSpPr txBox="1"/>
          <p:nvPr/>
        </p:nvSpPr>
        <p:spPr>
          <a:xfrm>
            <a:off x="468926" y="2256822"/>
            <a:ext cx="2743199" cy="1477328"/>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33006F"/>
                </a:solidFill>
                <a:latin typeface="Calibri"/>
                <a:ea typeface="Calibri"/>
                <a:cs typeface="Calibri"/>
                <a:sym typeface="Calibri"/>
              </a:rPr>
              <a:t>Contribution policy is established by the University and should balance current vs future funding requirements.</a:t>
            </a:r>
            <a:endParaRPr b="0" i="0" sz="1400" u="none" cap="none" strike="noStrike">
              <a:solidFill>
                <a:srgbClr val="000000"/>
              </a:solidFill>
              <a:latin typeface="Arial"/>
              <a:ea typeface="Arial"/>
              <a:cs typeface="Arial"/>
              <a:sym typeface="Arial"/>
            </a:endParaRPr>
          </a:p>
        </p:txBody>
      </p:sp>
      <p:sp>
        <p:nvSpPr>
          <p:cNvPr id="313" name="Google Shape;313;p13"/>
          <p:cNvSpPr/>
          <p:nvPr/>
        </p:nvSpPr>
        <p:spPr>
          <a:xfrm rot="5400000">
            <a:off x="3640015" y="744896"/>
            <a:ext cx="691663" cy="7033845"/>
          </a:xfrm>
          <a:prstGeom prst="rightBrace">
            <a:avLst>
              <a:gd fmla="val 8333" name="adj1"/>
              <a:gd fmla="val 50000" name="adj2"/>
            </a:avLst>
          </a:prstGeom>
          <a:noFill/>
          <a:ln cap="flat" cmpd="sng" w="47625">
            <a:solidFill>
              <a:srgbClr val="3000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3006F"/>
              </a:solidFill>
              <a:latin typeface="Calibri"/>
              <a:ea typeface="Calibri"/>
              <a:cs typeface="Calibri"/>
              <a:sym typeface="Calibri"/>
            </a:endParaRPr>
          </a:p>
        </p:txBody>
      </p:sp>
      <p:sp>
        <p:nvSpPr>
          <p:cNvPr id="314" name="Google Shape;314;p13"/>
          <p:cNvSpPr txBox="1"/>
          <p:nvPr/>
        </p:nvSpPr>
        <p:spPr>
          <a:xfrm>
            <a:off x="419099" y="4766769"/>
            <a:ext cx="11213123" cy="923330"/>
          </a:xfrm>
          <a:prstGeom prst="rect">
            <a:avLst/>
          </a:prstGeom>
          <a:noFill/>
          <a:ln cap="flat" cmpd="sng" w="9525">
            <a:solidFill>
              <a:srgbClr val="30006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33006F"/>
                </a:solidFill>
                <a:latin typeface="Calibri"/>
                <a:ea typeface="Calibri"/>
                <a:cs typeface="Calibri"/>
                <a:sym typeface="Calibri"/>
              </a:rPr>
              <a:t>Regardless of assumptions used for Contributions and Investment Income, Benefit Payments will be funded at actual cost.  Given the time value of money and longevity of Plan liabilities, underfunding of contributions in the near term can result in significantly higher contributions in the future.</a:t>
            </a:r>
            <a:endParaRPr b="0" i="0" sz="1400" u="none" cap="none" strike="noStrike">
              <a:solidFill>
                <a:srgbClr val="000000"/>
              </a:solidFill>
              <a:latin typeface="Arial"/>
              <a:ea typeface="Arial"/>
              <a:cs typeface="Arial"/>
              <a:sym typeface="Arial"/>
            </a:endParaRPr>
          </a:p>
        </p:txBody>
      </p:sp>
      <p:sp>
        <p:nvSpPr>
          <p:cNvPr id="315" name="Google Shape;315;p13"/>
          <p:cNvSpPr/>
          <p:nvPr/>
        </p:nvSpPr>
        <p:spPr>
          <a:xfrm>
            <a:off x="9642232" y="3904629"/>
            <a:ext cx="398584" cy="691663"/>
          </a:xfrm>
          <a:prstGeom prst="upArrow">
            <a:avLst>
              <a:gd fmla="val 50000" name="adj1"/>
              <a:gd fmla="val 50000" name="adj2"/>
            </a:avLst>
          </a:prstGeom>
          <a:solidFill>
            <a:schemeClr val="accent1"/>
          </a:solidFill>
          <a:ln cap="flat" cmpd="sng" w="25400">
            <a:solidFill>
              <a:srgbClr val="2500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6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2014-10-14T00:51:43Z</dcterms:created>
  <dc:creator>Alanya Cannon</dc:creator>
</cp:coreProperties>
</file>